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61" r:id="rId3"/>
    <p:sldId id="262" r:id="rId4"/>
    <p:sldId id="263" r:id="rId5"/>
    <p:sldId id="273" r:id="rId6"/>
    <p:sldId id="274" r:id="rId7"/>
    <p:sldId id="266" r:id="rId8"/>
    <p:sldId id="264" r:id="rId9"/>
    <p:sldId id="281" r:id="rId10"/>
    <p:sldId id="280" r:id="rId11"/>
    <p:sldId id="279" r:id="rId12"/>
    <p:sldId id="268" r:id="rId13"/>
    <p:sldId id="269" r:id="rId14"/>
    <p:sldId id="270" r:id="rId15"/>
    <p:sldId id="278" r:id="rId16"/>
    <p:sldId id="260" r:id="rId17"/>
    <p:sldId id="277" r:id="rId18"/>
    <p:sldId id="272" r:id="rId19"/>
    <p:sldId id="283" r:id="rId20"/>
    <p:sldId id="284" r:id="rId21"/>
    <p:sldId id="271" r:id="rId22"/>
    <p:sldId id="282"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C2FF"/>
    <a:srgbClr val="DC25EF"/>
    <a:srgbClr val="FF33CC"/>
    <a:srgbClr val="F4750C"/>
    <a:srgbClr val="E6DC14"/>
    <a:srgbClr val="F2EC6A"/>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94660"/>
  </p:normalViewPr>
  <p:slideViewPr>
    <p:cSldViewPr snapToGrid="0">
      <p:cViewPr varScale="1">
        <p:scale>
          <a:sx n="108" d="100"/>
          <a:sy n="108" d="100"/>
        </p:scale>
        <p:origin x="594"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D8F3A6-4D6A-4118-8703-C5FB9888F588}" type="datetimeFigureOut">
              <a:rPr lang="en-US" smtClean="0"/>
              <a:t>5/6/2021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DDD842-5510-4FFA-B62E-765CBB3C02AA}" type="slidenum">
              <a:rPr lang="en-US" smtClean="0"/>
              <a:t>‹#›</a:t>
            </a:fld>
            <a:endParaRPr lang="en-US"/>
          </a:p>
        </p:txBody>
      </p:sp>
    </p:spTree>
    <p:extLst>
      <p:ext uri="{BB962C8B-B14F-4D97-AF65-F5344CB8AC3E}">
        <p14:creationId xmlns:p14="http://schemas.microsoft.com/office/powerpoint/2010/main" val="2503114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DDD842-5510-4FFA-B62E-765CBB3C02AA}" type="slidenum">
              <a:rPr lang="en-US" smtClean="0"/>
              <a:t>2</a:t>
            </a:fld>
            <a:endParaRPr lang="en-US"/>
          </a:p>
        </p:txBody>
      </p:sp>
    </p:spTree>
    <p:extLst>
      <p:ext uri="{BB962C8B-B14F-4D97-AF65-F5344CB8AC3E}">
        <p14:creationId xmlns:p14="http://schemas.microsoft.com/office/powerpoint/2010/main" val="3296034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DDD842-5510-4FFA-B62E-765CBB3C02AA}" type="slidenum">
              <a:rPr lang="en-US" smtClean="0"/>
              <a:t>11</a:t>
            </a:fld>
            <a:endParaRPr lang="en-US"/>
          </a:p>
        </p:txBody>
      </p:sp>
    </p:spTree>
    <p:extLst>
      <p:ext uri="{BB962C8B-B14F-4D97-AF65-F5344CB8AC3E}">
        <p14:creationId xmlns:p14="http://schemas.microsoft.com/office/powerpoint/2010/main" val="2865921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DDD842-5510-4FFA-B62E-765CBB3C02AA}" type="slidenum">
              <a:rPr lang="en-US" smtClean="0"/>
              <a:t>13</a:t>
            </a:fld>
            <a:endParaRPr lang="en-US"/>
          </a:p>
        </p:txBody>
      </p:sp>
    </p:spTree>
    <p:extLst>
      <p:ext uri="{BB962C8B-B14F-4D97-AF65-F5344CB8AC3E}">
        <p14:creationId xmlns:p14="http://schemas.microsoft.com/office/powerpoint/2010/main" val="1371919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DDD842-5510-4FFA-B62E-765CBB3C02AA}" type="slidenum">
              <a:rPr lang="en-US" smtClean="0"/>
              <a:t>14</a:t>
            </a:fld>
            <a:endParaRPr lang="en-US"/>
          </a:p>
        </p:txBody>
      </p:sp>
    </p:spTree>
    <p:extLst>
      <p:ext uri="{BB962C8B-B14F-4D97-AF65-F5344CB8AC3E}">
        <p14:creationId xmlns:p14="http://schemas.microsoft.com/office/powerpoint/2010/main" val="613724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DDD842-5510-4FFA-B62E-765CBB3C02AA}" type="slidenum">
              <a:rPr lang="en-US" smtClean="0"/>
              <a:t>15</a:t>
            </a:fld>
            <a:endParaRPr lang="en-US"/>
          </a:p>
        </p:txBody>
      </p:sp>
    </p:spTree>
    <p:extLst>
      <p:ext uri="{BB962C8B-B14F-4D97-AF65-F5344CB8AC3E}">
        <p14:creationId xmlns:p14="http://schemas.microsoft.com/office/powerpoint/2010/main" val="3326367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DDD842-5510-4FFA-B62E-765CBB3C02AA}" type="slidenum">
              <a:rPr lang="en-US" smtClean="0"/>
              <a:t>16</a:t>
            </a:fld>
            <a:endParaRPr lang="en-US"/>
          </a:p>
        </p:txBody>
      </p:sp>
    </p:spTree>
    <p:extLst>
      <p:ext uri="{BB962C8B-B14F-4D97-AF65-F5344CB8AC3E}">
        <p14:creationId xmlns:p14="http://schemas.microsoft.com/office/powerpoint/2010/main" val="3488357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DDD842-5510-4FFA-B62E-765CBB3C02AA}" type="slidenum">
              <a:rPr lang="en-US" smtClean="0"/>
              <a:t>17</a:t>
            </a:fld>
            <a:endParaRPr lang="en-US"/>
          </a:p>
        </p:txBody>
      </p:sp>
    </p:spTree>
    <p:extLst>
      <p:ext uri="{BB962C8B-B14F-4D97-AF65-F5344CB8AC3E}">
        <p14:creationId xmlns:p14="http://schemas.microsoft.com/office/powerpoint/2010/main" val="3538827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DDD842-5510-4FFA-B62E-765CBB3C02AA}" type="slidenum">
              <a:rPr lang="en-US" smtClean="0"/>
              <a:t>18</a:t>
            </a:fld>
            <a:endParaRPr lang="en-US"/>
          </a:p>
        </p:txBody>
      </p:sp>
    </p:spTree>
    <p:extLst>
      <p:ext uri="{BB962C8B-B14F-4D97-AF65-F5344CB8AC3E}">
        <p14:creationId xmlns:p14="http://schemas.microsoft.com/office/powerpoint/2010/main" val="3130261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DDD842-5510-4FFA-B62E-765CBB3C02AA}" type="slidenum">
              <a:rPr lang="en-US" smtClean="0"/>
              <a:t>19</a:t>
            </a:fld>
            <a:endParaRPr lang="en-US"/>
          </a:p>
        </p:txBody>
      </p:sp>
    </p:spTree>
    <p:extLst>
      <p:ext uri="{BB962C8B-B14F-4D97-AF65-F5344CB8AC3E}">
        <p14:creationId xmlns:p14="http://schemas.microsoft.com/office/powerpoint/2010/main" val="100616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DDD842-5510-4FFA-B62E-765CBB3C02AA}" type="slidenum">
              <a:rPr lang="en-US" smtClean="0"/>
              <a:t>20</a:t>
            </a:fld>
            <a:endParaRPr lang="en-US"/>
          </a:p>
        </p:txBody>
      </p:sp>
    </p:spTree>
    <p:extLst>
      <p:ext uri="{BB962C8B-B14F-4D97-AF65-F5344CB8AC3E}">
        <p14:creationId xmlns:p14="http://schemas.microsoft.com/office/powerpoint/2010/main" val="2887014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DDD842-5510-4FFA-B62E-765CBB3C02AA}" type="slidenum">
              <a:rPr lang="en-US" smtClean="0"/>
              <a:t>3</a:t>
            </a:fld>
            <a:endParaRPr lang="en-US"/>
          </a:p>
        </p:txBody>
      </p:sp>
    </p:spTree>
    <p:extLst>
      <p:ext uri="{BB962C8B-B14F-4D97-AF65-F5344CB8AC3E}">
        <p14:creationId xmlns:p14="http://schemas.microsoft.com/office/powerpoint/2010/main" val="2170942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DDD842-5510-4FFA-B62E-765CBB3C02AA}" type="slidenum">
              <a:rPr lang="en-US" smtClean="0"/>
              <a:t>4</a:t>
            </a:fld>
            <a:endParaRPr lang="en-US"/>
          </a:p>
        </p:txBody>
      </p:sp>
    </p:spTree>
    <p:extLst>
      <p:ext uri="{BB962C8B-B14F-4D97-AF65-F5344CB8AC3E}">
        <p14:creationId xmlns:p14="http://schemas.microsoft.com/office/powerpoint/2010/main" val="154107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DDD842-5510-4FFA-B62E-765CBB3C02AA}" type="slidenum">
              <a:rPr lang="en-US" smtClean="0"/>
              <a:t>5</a:t>
            </a:fld>
            <a:endParaRPr lang="en-US"/>
          </a:p>
        </p:txBody>
      </p:sp>
    </p:spTree>
    <p:extLst>
      <p:ext uri="{BB962C8B-B14F-4D97-AF65-F5344CB8AC3E}">
        <p14:creationId xmlns:p14="http://schemas.microsoft.com/office/powerpoint/2010/main" val="734484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DDD842-5510-4FFA-B62E-765CBB3C02AA}" type="slidenum">
              <a:rPr lang="en-US" smtClean="0"/>
              <a:t>6</a:t>
            </a:fld>
            <a:endParaRPr lang="en-US"/>
          </a:p>
        </p:txBody>
      </p:sp>
    </p:spTree>
    <p:extLst>
      <p:ext uri="{BB962C8B-B14F-4D97-AF65-F5344CB8AC3E}">
        <p14:creationId xmlns:p14="http://schemas.microsoft.com/office/powerpoint/2010/main" val="3521521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DDD842-5510-4FFA-B62E-765CBB3C02AA}" type="slidenum">
              <a:rPr lang="en-US" smtClean="0"/>
              <a:t>7</a:t>
            </a:fld>
            <a:endParaRPr lang="en-US"/>
          </a:p>
        </p:txBody>
      </p:sp>
    </p:spTree>
    <p:extLst>
      <p:ext uri="{BB962C8B-B14F-4D97-AF65-F5344CB8AC3E}">
        <p14:creationId xmlns:p14="http://schemas.microsoft.com/office/powerpoint/2010/main" val="2068251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DDD842-5510-4FFA-B62E-765CBB3C02AA}" type="slidenum">
              <a:rPr lang="en-US" smtClean="0"/>
              <a:t>8</a:t>
            </a:fld>
            <a:endParaRPr lang="en-US"/>
          </a:p>
        </p:txBody>
      </p:sp>
    </p:spTree>
    <p:extLst>
      <p:ext uri="{BB962C8B-B14F-4D97-AF65-F5344CB8AC3E}">
        <p14:creationId xmlns:p14="http://schemas.microsoft.com/office/powerpoint/2010/main" val="1061572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DDD842-5510-4FFA-B62E-765CBB3C02AA}" type="slidenum">
              <a:rPr lang="en-US" smtClean="0"/>
              <a:t>9</a:t>
            </a:fld>
            <a:endParaRPr lang="en-US"/>
          </a:p>
        </p:txBody>
      </p:sp>
    </p:spTree>
    <p:extLst>
      <p:ext uri="{BB962C8B-B14F-4D97-AF65-F5344CB8AC3E}">
        <p14:creationId xmlns:p14="http://schemas.microsoft.com/office/powerpoint/2010/main" val="296159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DDD842-5510-4FFA-B62E-765CBB3C02AA}" type="slidenum">
              <a:rPr lang="en-US" smtClean="0"/>
              <a:t>10</a:t>
            </a:fld>
            <a:endParaRPr lang="en-US"/>
          </a:p>
        </p:txBody>
      </p:sp>
    </p:spTree>
    <p:extLst>
      <p:ext uri="{BB962C8B-B14F-4D97-AF65-F5344CB8AC3E}">
        <p14:creationId xmlns:p14="http://schemas.microsoft.com/office/powerpoint/2010/main" val="16700995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DFCECBB0-953A-42E7-81F5-0F780C4D2146}" type="datetimeFigureOut">
              <a:rPr lang="en-US" smtClean="0"/>
              <a:t>5/6/2021</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6EC5DB9B-A15F-46A1-8E03-4AEC0767593E}" type="slidenum">
              <a:rPr lang="en-US" smtClean="0"/>
              <a:t>‹#›</a:t>
            </a:fld>
            <a:endParaRPr lang="en-US"/>
          </a:p>
        </p:txBody>
      </p:sp>
    </p:spTree>
    <p:extLst>
      <p:ext uri="{BB962C8B-B14F-4D97-AF65-F5344CB8AC3E}">
        <p14:creationId xmlns:p14="http://schemas.microsoft.com/office/powerpoint/2010/main" val="2932981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CECBB0-953A-42E7-81F5-0F780C4D2146}" type="datetimeFigureOut">
              <a:rPr lang="en-US" smtClean="0"/>
              <a:t>5/6/2021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C5DB9B-A15F-46A1-8E03-4AEC0767593E}" type="slidenum">
              <a:rPr lang="en-US" smtClean="0"/>
              <a:t>‹#›</a:t>
            </a:fld>
            <a:endParaRPr lang="en-US"/>
          </a:p>
        </p:txBody>
      </p:sp>
    </p:spTree>
    <p:extLst>
      <p:ext uri="{BB962C8B-B14F-4D97-AF65-F5344CB8AC3E}">
        <p14:creationId xmlns:p14="http://schemas.microsoft.com/office/powerpoint/2010/main" val="2330343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DFCECBB0-953A-42E7-81F5-0F780C4D2146}" type="datetimeFigureOut">
              <a:rPr lang="en-US" smtClean="0"/>
              <a:t>5/6/2021</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EC5DB9B-A15F-46A1-8E03-4AEC0767593E}" type="slidenum">
              <a:rPr lang="en-US" smtClean="0"/>
              <a:t>‹#›</a:t>
            </a:fld>
            <a:endParaRPr lang="en-US"/>
          </a:p>
        </p:txBody>
      </p:sp>
    </p:spTree>
    <p:extLst>
      <p:ext uri="{BB962C8B-B14F-4D97-AF65-F5344CB8AC3E}">
        <p14:creationId xmlns:p14="http://schemas.microsoft.com/office/powerpoint/2010/main" val="2584879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DFCECBB0-953A-42E7-81F5-0F780C4D2146}" type="datetimeFigureOut">
              <a:rPr lang="en-US" smtClean="0"/>
              <a:t>5/6/2021</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EC5DB9B-A15F-46A1-8E03-4AEC0767593E}"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48168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DFCECBB0-953A-42E7-81F5-0F780C4D2146}" type="datetimeFigureOut">
              <a:rPr lang="en-US" smtClean="0"/>
              <a:t>5/6/2021</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EC5DB9B-A15F-46A1-8E03-4AEC0767593E}" type="slidenum">
              <a:rPr lang="en-US" smtClean="0"/>
              <a:t>‹#›</a:t>
            </a:fld>
            <a:endParaRPr lang="en-US"/>
          </a:p>
        </p:txBody>
      </p:sp>
    </p:spTree>
    <p:extLst>
      <p:ext uri="{BB962C8B-B14F-4D97-AF65-F5344CB8AC3E}">
        <p14:creationId xmlns:p14="http://schemas.microsoft.com/office/powerpoint/2010/main" val="3175179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FCECBB0-953A-42E7-81F5-0F780C4D2146}" type="datetimeFigureOut">
              <a:rPr lang="en-US" smtClean="0"/>
              <a:t>5/6/2021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C5DB9B-A15F-46A1-8E03-4AEC0767593E}" type="slidenum">
              <a:rPr lang="en-US" smtClean="0"/>
              <a:t>‹#›</a:t>
            </a:fld>
            <a:endParaRPr lang="en-US"/>
          </a:p>
        </p:txBody>
      </p:sp>
    </p:spTree>
    <p:extLst>
      <p:ext uri="{BB962C8B-B14F-4D97-AF65-F5344CB8AC3E}">
        <p14:creationId xmlns:p14="http://schemas.microsoft.com/office/powerpoint/2010/main" val="1986937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FCECBB0-953A-42E7-81F5-0F780C4D2146}" type="datetimeFigureOut">
              <a:rPr lang="en-US" smtClean="0"/>
              <a:t>5/6/2021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C5DB9B-A15F-46A1-8E03-4AEC0767593E}" type="slidenum">
              <a:rPr lang="en-US" smtClean="0"/>
              <a:t>‹#›</a:t>
            </a:fld>
            <a:endParaRPr lang="en-US"/>
          </a:p>
        </p:txBody>
      </p:sp>
    </p:spTree>
    <p:extLst>
      <p:ext uri="{BB962C8B-B14F-4D97-AF65-F5344CB8AC3E}">
        <p14:creationId xmlns:p14="http://schemas.microsoft.com/office/powerpoint/2010/main" val="3873871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CECBB0-953A-42E7-81F5-0F780C4D2146}" type="datetimeFigureOut">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C5DB9B-A15F-46A1-8E03-4AEC0767593E}" type="slidenum">
              <a:rPr lang="en-US" smtClean="0"/>
              <a:t>‹#›</a:t>
            </a:fld>
            <a:endParaRPr lang="en-US"/>
          </a:p>
        </p:txBody>
      </p:sp>
    </p:spTree>
    <p:extLst>
      <p:ext uri="{BB962C8B-B14F-4D97-AF65-F5344CB8AC3E}">
        <p14:creationId xmlns:p14="http://schemas.microsoft.com/office/powerpoint/2010/main" val="3951346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DFCECBB0-953A-42E7-81F5-0F780C4D2146}" type="datetimeFigureOut">
              <a:rPr lang="en-US" smtClean="0"/>
              <a:t>5/6/2021</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6EC5DB9B-A15F-46A1-8E03-4AEC0767593E}" type="slidenum">
              <a:rPr lang="en-US" smtClean="0"/>
              <a:t>‹#›</a:t>
            </a:fld>
            <a:endParaRPr lang="en-US"/>
          </a:p>
        </p:txBody>
      </p:sp>
    </p:spTree>
    <p:extLst>
      <p:ext uri="{BB962C8B-B14F-4D97-AF65-F5344CB8AC3E}">
        <p14:creationId xmlns:p14="http://schemas.microsoft.com/office/powerpoint/2010/main" val="1634095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CECBB0-953A-42E7-81F5-0F780C4D2146}" type="datetimeFigureOut">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C5DB9B-A15F-46A1-8E03-4AEC0767593E}" type="slidenum">
              <a:rPr lang="en-US" smtClean="0"/>
              <a:t>‹#›</a:t>
            </a:fld>
            <a:endParaRPr lang="en-US"/>
          </a:p>
        </p:txBody>
      </p:sp>
    </p:spTree>
    <p:extLst>
      <p:ext uri="{BB962C8B-B14F-4D97-AF65-F5344CB8AC3E}">
        <p14:creationId xmlns:p14="http://schemas.microsoft.com/office/powerpoint/2010/main" val="2548917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DFCECBB0-953A-42E7-81F5-0F780C4D2146}" type="datetimeFigureOut">
              <a:rPr lang="en-US" smtClean="0"/>
              <a:t>5/6/2021</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6EC5DB9B-A15F-46A1-8E03-4AEC0767593E}" type="slidenum">
              <a:rPr lang="en-US" smtClean="0"/>
              <a:t>‹#›</a:t>
            </a:fld>
            <a:endParaRPr lang="en-US"/>
          </a:p>
        </p:txBody>
      </p:sp>
    </p:spTree>
    <p:extLst>
      <p:ext uri="{BB962C8B-B14F-4D97-AF65-F5344CB8AC3E}">
        <p14:creationId xmlns:p14="http://schemas.microsoft.com/office/powerpoint/2010/main" val="1842144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CECBB0-953A-42E7-81F5-0F780C4D2146}" type="datetimeFigureOut">
              <a:rPr lang="en-US" smtClean="0"/>
              <a:t>5/6/2021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C5DB9B-A15F-46A1-8E03-4AEC0767593E}" type="slidenum">
              <a:rPr lang="en-US" smtClean="0"/>
              <a:t>‹#›</a:t>
            </a:fld>
            <a:endParaRPr lang="en-US"/>
          </a:p>
        </p:txBody>
      </p:sp>
    </p:spTree>
    <p:extLst>
      <p:ext uri="{BB962C8B-B14F-4D97-AF65-F5344CB8AC3E}">
        <p14:creationId xmlns:p14="http://schemas.microsoft.com/office/powerpoint/2010/main" val="2460141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CECBB0-953A-42E7-81F5-0F780C4D2146}" type="datetimeFigureOut">
              <a:rPr lang="en-US" smtClean="0"/>
              <a:t>5/6/2021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C5DB9B-A15F-46A1-8E03-4AEC0767593E}" type="slidenum">
              <a:rPr lang="en-US" smtClean="0"/>
              <a:t>‹#›</a:t>
            </a:fld>
            <a:endParaRPr lang="en-US"/>
          </a:p>
        </p:txBody>
      </p:sp>
    </p:spTree>
    <p:extLst>
      <p:ext uri="{BB962C8B-B14F-4D97-AF65-F5344CB8AC3E}">
        <p14:creationId xmlns:p14="http://schemas.microsoft.com/office/powerpoint/2010/main" val="3811337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FCECBB0-953A-42E7-81F5-0F780C4D2146}" type="datetimeFigureOut">
              <a:rPr lang="en-US" smtClean="0"/>
              <a:t>5/6/2021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C5DB9B-A15F-46A1-8E03-4AEC0767593E}" type="slidenum">
              <a:rPr lang="en-US" smtClean="0"/>
              <a:t>‹#›</a:t>
            </a:fld>
            <a:endParaRPr lang="en-US"/>
          </a:p>
        </p:txBody>
      </p:sp>
    </p:spTree>
    <p:extLst>
      <p:ext uri="{BB962C8B-B14F-4D97-AF65-F5344CB8AC3E}">
        <p14:creationId xmlns:p14="http://schemas.microsoft.com/office/powerpoint/2010/main" val="2367555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CECBB0-953A-42E7-81F5-0F780C4D2146}" type="datetimeFigureOut">
              <a:rPr lang="en-US" smtClean="0"/>
              <a:t>5/6/2021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C5DB9B-A15F-46A1-8E03-4AEC0767593E}" type="slidenum">
              <a:rPr lang="en-US" smtClean="0"/>
              <a:t>‹#›</a:t>
            </a:fld>
            <a:endParaRPr lang="en-US"/>
          </a:p>
        </p:txBody>
      </p:sp>
    </p:spTree>
    <p:extLst>
      <p:ext uri="{BB962C8B-B14F-4D97-AF65-F5344CB8AC3E}">
        <p14:creationId xmlns:p14="http://schemas.microsoft.com/office/powerpoint/2010/main" val="2812021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CECBB0-953A-42E7-81F5-0F780C4D2146}" type="datetimeFigureOut">
              <a:rPr lang="en-US" smtClean="0"/>
              <a:t>5/6/2021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C5DB9B-A15F-46A1-8E03-4AEC0767593E}" type="slidenum">
              <a:rPr lang="en-US" smtClean="0"/>
              <a:t>‹#›</a:t>
            </a:fld>
            <a:endParaRPr lang="en-US"/>
          </a:p>
        </p:txBody>
      </p:sp>
    </p:spTree>
    <p:extLst>
      <p:ext uri="{BB962C8B-B14F-4D97-AF65-F5344CB8AC3E}">
        <p14:creationId xmlns:p14="http://schemas.microsoft.com/office/powerpoint/2010/main" val="1460645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CECBB0-953A-42E7-81F5-0F780C4D2146}" type="datetimeFigureOut">
              <a:rPr lang="en-US" smtClean="0"/>
              <a:t>5/6/2021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C5DB9B-A15F-46A1-8E03-4AEC0767593E}" type="slidenum">
              <a:rPr lang="en-US" smtClean="0"/>
              <a:t>‹#›</a:t>
            </a:fld>
            <a:endParaRPr lang="en-US"/>
          </a:p>
        </p:txBody>
      </p:sp>
    </p:spTree>
    <p:extLst>
      <p:ext uri="{BB962C8B-B14F-4D97-AF65-F5344CB8AC3E}">
        <p14:creationId xmlns:p14="http://schemas.microsoft.com/office/powerpoint/2010/main" val="1018470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FCECBB0-953A-42E7-81F5-0F780C4D2146}" type="datetimeFigureOut">
              <a:rPr lang="en-US" smtClean="0"/>
              <a:t>5/6/2021</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EC5DB9B-A15F-46A1-8E03-4AEC0767593E}" type="slidenum">
              <a:rPr lang="en-US" smtClean="0"/>
              <a:t>‹#›</a:t>
            </a:fld>
            <a:endParaRPr lang="en-US"/>
          </a:p>
        </p:txBody>
      </p:sp>
    </p:spTree>
    <p:extLst>
      <p:ext uri="{BB962C8B-B14F-4D97-AF65-F5344CB8AC3E}">
        <p14:creationId xmlns:p14="http://schemas.microsoft.com/office/powerpoint/2010/main" val="162091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0"/>
            <a:ext cx="10460736" cy="2256901"/>
          </a:xfrm>
        </p:spPr>
        <p:txBody>
          <a:bodyPr>
            <a:normAutofit/>
          </a:bodyPr>
          <a:lstStyle/>
          <a:p>
            <a:pPr algn="ctr"/>
            <a:r>
              <a:rPr lang="en-US" sz="7200" dirty="0">
                <a:solidFill>
                  <a:srgbClr val="FF0000"/>
                </a:solidFill>
                <a:latin typeface="Berlin Sans FB Demi" panose="020E0802020502020306" pitchFamily="34" charset="0"/>
              </a:rPr>
              <a:t>L</a:t>
            </a:r>
            <a:r>
              <a:rPr lang="en-US" sz="7200" dirty="0">
                <a:solidFill>
                  <a:srgbClr val="F4750C"/>
                </a:solidFill>
                <a:latin typeface="Berlin Sans FB Demi" panose="020E0802020502020306" pitchFamily="34" charset="0"/>
              </a:rPr>
              <a:t>G</a:t>
            </a:r>
            <a:r>
              <a:rPr lang="en-US" sz="7200" dirty="0">
                <a:solidFill>
                  <a:srgbClr val="FFFF00"/>
                </a:solidFill>
                <a:latin typeface="Berlin Sans FB Demi" panose="020E0802020502020306" pitchFamily="34" charset="0"/>
              </a:rPr>
              <a:t>B</a:t>
            </a:r>
            <a:r>
              <a:rPr lang="en-US" sz="7200" dirty="0">
                <a:solidFill>
                  <a:srgbClr val="00B050"/>
                </a:solidFill>
                <a:latin typeface="Berlin Sans FB Demi" panose="020E0802020502020306" pitchFamily="34" charset="0"/>
              </a:rPr>
              <a:t>T</a:t>
            </a:r>
            <a:r>
              <a:rPr lang="en-US" sz="7200" dirty="0">
                <a:solidFill>
                  <a:srgbClr val="00B0F0"/>
                </a:solidFill>
                <a:latin typeface="Berlin Sans FB Demi" panose="020E0802020502020306" pitchFamily="34" charset="0"/>
              </a:rPr>
              <a:t>Q</a:t>
            </a:r>
            <a:r>
              <a:rPr lang="en-US" sz="7200" dirty="0">
                <a:solidFill>
                  <a:srgbClr val="FF0000"/>
                </a:solidFill>
                <a:latin typeface="Berlin Sans FB Demi" panose="020E0802020502020306" pitchFamily="34" charset="0"/>
              </a:rPr>
              <a:t> </a:t>
            </a:r>
            <a:r>
              <a:rPr lang="en-US" sz="7200" dirty="0">
                <a:solidFill>
                  <a:srgbClr val="DC25EF"/>
                </a:solidFill>
                <a:latin typeface="Berlin Sans FB Demi" panose="020E0802020502020306" pitchFamily="34" charset="0"/>
              </a:rPr>
              <a:t>Y</a:t>
            </a:r>
            <a:r>
              <a:rPr lang="en-US" sz="7200" dirty="0">
                <a:solidFill>
                  <a:srgbClr val="FF0000"/>
                </a:solidFill>
                <a:latin typeface="Berlin Sans FB Demi" panose="020E0802020502020306" pitchFamily="34" charset="0"/>
              </a:rPr>
              <a:t>o</a:t>
            </a:r>
            <a:r>
              <a:rPr lang="en-US" sz="7200" dirty="0">
                <a:solidFill>
                  <a:srgbClr val="F4750C"/>
                </a:solidFill>
                <a:latin typeface="Berlin Sans FB Demi" panose="020E0802020502020306" pitchFamily="34" charset="0"/>
              </a:rPr>
              <a:t>u</a:t>
            </a:r>
            <a:r>
              <a:rPr lang="en-US" sz="7200" dirty="0">
                <a:solidFill>
                  <a:srgbClr val="FFFF00"/>
                </a:solidFill>
                <a:latin typeface="Berlin Sans FB Demi" panose="020E0802020502020306" pitchFamily="34" charset="0"/>
              </a:rPr>
              <a:t>t</a:t>
            </a:r>
            <a:r>
              <a:rPr lang="en-US" sz="7200" dirty="0">
                <a:solidFill>
                  <a:srgbClr val="00B050"/>
                </a:solidFill>
                <a:latin typeface="Berlin Sans FB Demi" panose="020E0802020502020306" pitchFamily="34" charset="0"/>
              </a:rPr>
              <a:t>h</a:t>
            </a:r>
            <a:br>
              <a:rPr lang="en-US" dirty="0">
                <a:latin typeface="Berlin Sans FB Demi" panose="020E0802020502020306" pitchFamily="34" charset="0"/>
              </a:rPr>
            </a:br>
            <a:r>
              <a:rPr lang="en-US" dirty="0">
                <a:latin typeface="Berlin Sans FB Demi" panose="020E0802020502020306" pitchFamily="34" charset="0"/>
              </a:rPr>
              <a:t>-</a:t>
            </a:r>
            <a:r>
              <a:rPr lang="en-US" sz="4000" dirty="0">
                <a:latin typeface="Berlin Sans FB Demi" panose="020E0802020502020306" pitchFamily="34" charset="0"/>
              </a:rPr>
              <a:t>Diversity &amp; Inclusion-</a:t>
            </a:r>
          </a:p>
        </p:txBody>
      </p:sp>
      <p:sp>
        <p:nvSpPr>
          <p:cNvPr id="3" name="Subtitle 2"/>
          <p:cNvSpPr>
            <a:spLocks noGrp="1"/>
          </p:cNvSpPr>
          <p:nvPr>
            <p:ph type="subTitle" idx="1"/>
          </p:nvPr>
        </p:nvSpPr>
        <p:spPr/>
        <p:txBody>
          <a:bodyPr>
            <a:normAutofit lnSpcReduction="10000"/>
          </a:bodyPr>
          <a:lstStyle/>
          <a:p>
            <a:pPr algn="ctr"/>
            <a:r>
              <a:rPr lang="en-US" sz="4800" dirty="0">
                <a:solidFill>
                  <a:schemeClr val="accent1"/>
                </a:solidFill>
                <a:latin typeface="Berlin Sans FB Demi" panose="020E0802020502020306" pitchFamily="34" charset="0"/>
              </a:rPr>
              <a:t>May 6</a:t>
            </a:r>
            <a:r>
              <a:rPr lang="en-US" sz="4800" baseline="30000" dirty="0">
                <a:solidFill>
                  <a:schemeClr val="accent1"/>
                </a:solidFill>
                <a:latin typeface="Berlin Sans FB Demi" panose="020E0802020502020306" pitchFamily="34" charset="0"/>
              </a:rPr>
              <a:t>th</a:t>
            </a:r>
            <a:r>
              <a:rPr lang="en-US" sz="4800" dirty="0">
                <a:solidFill>
                  <a:schemeClr val="accent1"/>
                </a:solidFill>
                <a:latin typeface="Berlin Sans FB Demi" panose="020E0802020502020306" pitchFamily="34" charset="0"/>
              </a:rPr>
              <a:t> and 7th, 2021</a:t>
            </a:r>
          </a:p>
          <a:p>
            <a:endParaRPr lang="en-US" sz="4800" dirty="0"/>
          </a:p>
        </p:txBody>
      </p:sp>
      <p:pic>
        <p:nvPicPr>
          <p:cNvPr id="4" name="bornthisperez">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94473" y="5354782"/>
            <a:ext cx="609600" cy="609600"/>
          </a:xfrm>
          <a:prstGeom prst="rect">
            <a:avLst/>
          </a:prstGeom>
        </p:spPr>
      </p:pic>
    </p:spTree>
    <p:extLst>
      <p:ext uri="{BB962C8B-B14F-4D97-AF65-F5344CB8AC3E}">
        <p14:creationId xmlns:p14="http://schemas.microsoft.com/office/powerpoint/2010/main" val="3948306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384" fill="hold"/>
                                        <p:tgtEl>
                                          <p:spTgt spid="4"/>
                                        </p:tgtEl>
                                      </p:cBhvr>
                                    </p:cmd>
                                  </p:childTnLst>
                                </p:cTn>
                              </p:par>
                            </p:childTnLst>
                          </p:cTn>
                        </p:par>
                      </p:childTnLst>
                    </p:cTn>
                  </p:par>
                </p:childTnLst>
              </p:cTn>
              <p:nextCondLst>
                <p:cond evt="onClick" delay="0">
                  <p:tgtEl>
                    <p:spTgt spid="4"/>
                  </p:tgtEl>
                </p:cond>
              </p:nextCondLst>
            </p:seq>
            <p:audio>
              <p:cMediaNode vol="8000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0336" y="91440"/>
            <a:ext cx="8610600" cy="1293028"/>
          </a:xfrm>
        </p:spPr>
        <p:txBody>
          <a:bodyPr>
            <a:normAutofit/>
          </a:bodyPr>
          <a:lstStyle/>
          <a:p>
            <a:r>
              <a:rPr lang="en-US" sz="4800" dirty="0">
                <a:solidFill>
                  <a:srgbClr val="FF0000"/>
                </a:solidFill>
                <a:latin typeface="Berlin Sans FB Demi" panose="020E0802020502020306" pitchFamily="34" charset="0"/>
              </a:rPr>
              <a:t>D</a:t>
            </a:r>
            <a:r>
              <a:rPr lang="en-US" sz="4800" dirty="0">
                <a:solidFill>
                  <a:srgbClr val="F4750C"/>
                </a:solidFill>
                <a:latin typeface="Berlin Sans FB Demi" panose="020E0802020502020306" pitchFamily="34" charset="0"/>
              </a:rPr>
              <a:t>i</a:t>
            </a:r>
            <a:r>
              <a:rPr lang="en-US" sz="4800" dirty="0">
                <a:solidFill>
                  <a:srgbClr val="FFFF00"/>
                </a:solidFill>
                <a:latin typeface="Berlin Sans FB Demi" panose="020E0802020502020306" pitchFamily="34" charset="0"/>
              </a:rPr>
              <a:t>d</a:t>
            </a:r>
            <a:r>
              <a:rPr lang="en-US" sz="4800" dirty="0">
                <a:latin typeface="Berlin Sans FB Demi" panose="020E0802020502020306" pitchFamily="34" charset="0"/>
              </a:rPr>
              <a:t> </a:t>
            </a:r>
            <a:r>
              <a:rPr lang="en-US" sz="4800" dirty="0">
                <a:solidFill>
                  <a:srgbClr val="00B050"/>
                </a:solidFill>
                <a:latin typeface="Berlin Sans FB Demi" panose="020E0802020502020306" pitchFamily="34" charset="0"/>
              </a:rPr>
              <a:t>y</a:t>
            </a:r>
            <a:r>
              <a:rPr lang="en-US" sz="4800" dirty="0">
                <a:solidFill>
                  <a:srgbClr val="00B0F0"/>
                </a:solidFill>
                <a:latin typeface="Berlin Sans FB Demi" panose="020E0802020502020306" pitchFamily="34" charset="0"/>
              </a:rPr>
              <a:t>o</a:t>
            </a:r>
            <a:r>
              <a:rPr lang="en-US" sz="4800" dirty="0">
                <a:solidFill>
                  <a:srgbClr val="7030A0"/>
                </a:solidFill>
                <a:latin typeface="Berlin Sans FB Demi" panose="020E0802020502020306" pitchFamily="34" charset="0"/>
              </a:rPr>
              <a:t>u</a:t>
            </a:r>
            <a:r>
              <a:rPr lang="en-US" sz="4800" dirty="0">
                <a:latin typeface="Berlin Sans FB Demi" panose="020E0802020502020306" pitchFamily="34" charset="0"/>
              </a:rPr>
              <a:t> </a:t>
            </a:r>
            <a:r>
              <a:rPr lang="en-US" sz="4800" dirty="0">
                <a:solidFill>
                  <a:srgbClr val="FF0000"/>
                </a:solidFill>
                <a:latin typeface="Berlin Sans FB Demi" panose="020E0802020502020306" pitchFamily="34" charset="0"/>
              </a:rPr>
              <a:t>k</a:t>
            </a:r>
            <a:r>
              <a:rPr lang="en-US" sz="4800" dirty="0">
                <a:solidFill>
                  <a:srgbClr val="FFC000"/>
                </a:solidFill>
                <a:latin typeface="Berlin Sans FB Demi" panose="020E0802020502020306" pitchFamily="34" charset="0"/>
              </a:rPr>
              <a:t>n</a:t>
            </a:r>
            <a:r>
              <a:rPr lang="en-US" sz="4800" dirty="0">
                <a:solidFill>
                  <a:srgbClr val="FFFF00"/>
                </a:solidFill>
                <a:latin typeface="Berlin Sans FB Demi" panose="020E0802020502020306" pitchFamily="34" charset="0"/>
              </a:rPr>
              <a:t>o</a:t>
            </a:r>
            <a:r>
              <a:rPr lang="en-US" sz="4800" dirty="0">
                <a:solidFill>
                  <a:srgbClr val="00B050"/>
                </a:solidFill>
                <a:latin typeface="Berlin Sans FB Demi" panose="020E0802020502020306" pitchFamily="34" charset="0"/>
              </a:rPr>
              <a:t>w</a:t>
            </a:r>
            <a:r>
              <a:rPr lang="en-US" sz="4800" dirty="0">
                <a:solidFill>
                  <a:srgbClr val="00B0F0"/>
                </a:solidFill>
                <a:latin typeface="Berlin Sans FB Demi" panose="020E0802020502020306" pitchFamily="34" charset="0"/>
              </a:rPr>
              <a:t>?</a:t>
            </a:r>
          </a:p>
        </p:txBody>
      </p:sp>
      <p:pic>
        <p:nvPicPr>
          <p:cNvPr id="6" name="Picture 5">
            <a:extLst>
              <a:ext uri="{FF2B5EF4-FFF2-40B4-BE49-F238E27FC236}">
                <a16:creationId xmlns:a16="http://schemas.microsoft.com/office/drawing/2014/main" id="{517063A6-1171-4352-979E-0D1E345F7B22}"/>
              </a:ext>
            </a:extLst>
          </p:cNvPr>
          <p:cNvPicPr>
            <a:picLocks noChangeAspect="1"/>
          </p:cNvPicPr>
          <p:nvPr/>
        </p:nvPicPr>
        <p:blipFill>
          <a:blip r:embed="rId3"/>
          <a:stretch>
            <a:fillRect/>
          </a:stretch>
        </p:blipFill>
        <p:spPr>
          <a:xfrm>
            <a:off x="534257" y="234353"/>
            <a:ext cx="3678148" cy="6349049"/>
          </a:xfrm>
          <a:prstGeom prst="rect">
            <a:avLst/>
          </a:prstGeom>
        </p:spPr>
      </p:pic>
      <p:pic>
        <p:nvPicPr>
          <p:cNvPr id="7" name="Picture 6">
            <a:extLst>
              <a:ext uri="{FF2B5EF4-FFF2-40B4-BE49-F238E27FC236}">
                <a16:creationId xmlns:a16="http://schemas.microsoft.com/office/drawing/2014/main" id="{4CB25F2C-58CE-4071-9222-4C9AE753B8A5}"/>
              </a:ext>
            </a:extLst>
          </p:cNvPr>
          <p:cNvPicPr>
            <a:picLocks noChangeAspect="1"/>
          </p:cNvPicPr>
          <p:nvPr/>
        </p:nvPicPr>
        <p:blipFill>
          <a:blip r:embed="rId4"/>
          <a:stretch>
            <a:fillRect/>
          </a:stretch>
        </p:blipFill>
        <p:spPr>
          <a:xfrm>
            <a:off x="5169795" y="1281172"/>
            <a:ext cx="5895471" cy="2341850"/>
          </a:xfrm>
          <a:prstGeom prst="rect">
            <a:avLst/>
          </a:prstGeom>
        </p:spPr>
      </p:pic>
      <p:pic>
        <p:nvPicPr>
          <p:cNvPr id="8" name="Picture 7">
            <a:extLst>
              <a:ext uri="{FF2B5EF4-FFF2-40B4-BE49-F238E27FC236}">
                <a16:creationId xmlns:a16="http://schemas.microsoft.com/office/drawing/2014/main" id="{F94083C0-88E4-433B-9B73-CD1D330BC890}"/>
              </a:ext>
            </a:extLst>
          </p:cNvPr>
          <p:cNvPicPr>
            <a:picLocks noChangeAspect="1"/>
          </p:cNvPicPr>
          <p:nvPr/>
        </p:nvPicPr>
        <p:blipFill>
          <a:blip r:embed="rId5"/>
          <a:stretch>
            <a:fillRect/>
          </a:stretch>
        </p:blipFill>
        <p:spPr>
          <a:xfrm>
            <a:off x="4647344" y="3858747"/>
            <a:ext cx="2513744" cy="2539929"/>
          </a:xfrm>
          <a:prstGeom prst="rect">
            <a:avLst/>
          </a:prstGeom>
        </p:spPr>
      </p:pic>
      <p:pic>
        <p:nvPicPr>
          <p:cNvPr id="9" name="Picture 8">
            <a:extLst>
              <a:ext uri="{FF2B5EF4-FFF2-40B4-BE49-F238E27FC236}">
                <a16:creationId xmlns:a16="http://schemas.microsoft.com/office/drawing/2014/main" id="{D8E530D5-6CB8-4F38-9812-F5AABAA8BD68}"/>
              </a:ext>
            </a:extLst>
          </p:cNvPr>
          <p:cNvPicPr>
            <a:picLocks noChangeAspect="1"/>
          </p:cNvPicPr>
          <p:nvPr/>
        </p:nvPicPr>
        <p:blipFill>
          <a:blip r:embed="rId6"/>
          <a:stretch>
            <a:fillRect/>
          </a:stretch>
        </p:blipFill>
        <p:spPr>
          <a:xfrm>
            <a:off x="7755636" y="4178198"/>
            <a:ext cx="3902107" cy="1901026"/>
          </a:xfrm>
          <a:prstGeom prst="rect">
            <a:avLst/>
          </a:prstGeom>
        </p:spPr>
      </p:pic>
    </p:spTree>
    <p:extLst>
      <p:ext uri="{BB962C8B-B14F-4D97-AF65-F5344CB8AC3E}">
        <p14:creationId xmlns:p14="http://schemas.microsoft.com/office/powerpoint/2010/main" val="3282335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0336" y="91440"/>
            <a:ext cx="8610600" cy="1293028"/>
          </a:xfrm>
        </p:spPr>
        <p:txBody>
          <a:bodyPr>
            <a:normAutofit/>
          </a:bodyPr>
          <a:lstStyle/>
          <a:p>
            <a:r>
              <a:rPr lang="en-US" sz="4800" dirty="0">
                <a:solidFill>
                  <a:srgbClr val="FF0000"/>
                </a:solidFill>
                <a:latin typeface="Berlin Sans FB Demi" panose="020E0802020502020306" pitchFamily="34" charset="0"/>
              </a:rPr>
              <a:t>D</a:t>
            </a:r>
            <a:r>
              <a:rPr lang="en-US" sz="4800" dirty="0">
                <a:solidFill>
                  <a:srgbClr val="F4750C"/>
                </a:solidFill>
                <a:latin typeface="Berlin Sans FB Demi" panose="020E0802020502020306" pitchFamily="34" charset="0"/>
              </a:rPr>
              <a:t>i</a:t>
            </a:r>
            <a:r>
              <a:rPr lang="en-US" sz="4800" dirty="0">
                <a:solidFill>
                  <a:srgbClr val="FFFF00"/>
                </a:solidFill>
                <a:latin typeface="Berlin Sans FB Demi" panose="020E0802020502020306" pitchFamily="34" charset="0"/>
              </a:rPr>
              <a:t>d</a:t>
            </a:r>
            <a:r>
              <a:rPr lang="en-US" sz="4800" dirty="0">
                <a:latin typeface="Berlin Sans FB Demi" panose="020E0802020502020306" pitchFamily="34" charset="0"/>
              </a:rPr>
              <a:t> </a:t>
            </a:r>
            <a:r>
              <a:rPr lang="en-US" sz="4800" dirty="0">
                <a:solidFill>
                  <a:srgbClr val="00B050"/>
                </a:solidFill>
                <a:latin typeface="Berlin Sans FB Demi" panose="020E0802020502020306" pitchFamily="34" charset="0"/>
              </a:rPr>
              <a:t>y</a:t>
            </a:r>
            <a:r>
              <a:rPr lang="en-US" sz="4800" dirty="0">
                <a:solidFill>
                  <a:srgbClr val="00B0F0"/>
                </a:solidFill>
                <a:latin typeface="Berlin Sans FB Demi" panose="020E0802020502020306" pitchFamily="34" charset="0"/>
              </a:rPr>
              <a:t>o</a:t>
            </a:r>
            <a:r>
              <a:rPr lang="en-US" sz="4800" dirty="0">
                <a:solidFill>
                  <a:srgbClr val="7030A0"/>
                </a:solidFill>
                <a:latin typeface="Berlin Sans FB Demi" panose="020E0802020502020306" pitchFamily="34" charset="0"/>
              </a:rPr>
              <a:t>u</a:t>
            </a:r>
            <a:r>
              <a:rPr lang="en-US" sz="4800" dirty="0">
                <a:latin typeface="Berlin Sans FB Demi" panose="020E0802020502020306" pitchFamily="34" charset="0"/>
              </a:rPr>
              <a:t> </a:t>
            </a:r>
            <a:r>
              <a:rPr lang="en-US" sz="4800" dirty="0">
                <a:solidFill>
                  <a:srgbClr val="FF0000"/>
                </a:solidFill>
                <a:latin typeface="Berlin Sans FB Demi" panose="020E0802020502020306" pitchFamily="34" charset="0"/>
              </a:rPr>
              <a:t>k</a:t>
            </a:r>
            <a:r>
              <a:rPr lang="en-US" sz="4800" dirty="0">
                <a:solidFill>
                  <a:srgbClr val="FFC000"/>
                </a:solidFill>
                <a:latin typeface="Berlin Sans FB Demi" panose="020E0802020502020306" pitchFamily="34" charset="0"/>
              </a:rPr>
              <a:t>n</a:t>
            </a:r>
            <a:r>
              <a:rPr lang="en-US" sz="4800" dirty="0">
                <a:solidFill>
                  <a:srgbClr val="FFFF00"/>
                </a:solidFill>
                <a:latin typeface="Berlin Sans FB Demi" panose="020E0802020502020306" pitchFamily="34" charset="0"/>
              </a:rPr>
              <a:t>o</a:t>
            </a:r>
            <a:r>
              <a:rPr lang="en-US" sz="4800" dirty="0">
                <a:solidFill>
                  <a:srgbClr val="00B050"/>
                </a:solidFill>
                <a:latin typeface="Berlin Sans FB Demi" panose="020E0802020502020306" pitchFamily="34" charset="0"/>
              </a:rPr>
              <a:t>w</a:t>
            </a:r>
            <a:r>
              <a:rPr lang="en-US" sz="4800" dirty="0">
                <a:solidFill>
                  <a:srgbClr val="00B0F0"/>
                </a:solidFill>
                <a:latin typeface="Berlin Sans FB Demi" panose="020E0802020502020306" pitchFamily="34" charset="0"/>
              </a:rPr>
              <a:t>?</a:t>
            </a:r>
          </a:p>
        </p:txBody>
      </p:sp>
      <p:sp>
        <p:nvSpPr>
          <p:cNvPr id="3" name="Content Placeholder 2"/>
          <p:cNvSpPr>
            <a:spLocks noGrp="1"/>
          </p:cNvSpPr>
          <p:nvPr>
            <p:ph idx="1"/>
          </p:nvPr>
        </p:nvSpPr>
        <p:spPr>
          <a:xfrm>
            <a:off x="146304" y="1367161"/>
            <a:ext cx="11914632" cy="5399399"/>
          </a:xfrm>
        </p:spPr>
        <p:txBody>
          <a:bodyPr>
            <a:noAutofit/>
          </a:bodyPr>
          <a:lstStyle/>
          <a:p>
            <a:r>
              <a:rPr lang="en-US" sz="2000" dirty="0">
                <a:solidFill>
                  <a:srgbClr val="FF0000"/>
                </a:solidFill>
                <a:latin typeface="Berlin Sans FB Demi" panose="020E0802020502020306" pitchFamily="34" charset="0"/>
              </a:rPr>
              <a:t>77% </a:t>
            </a:r>
            <a:r>
              <a:rPr lang="en-US" sz="2000" dirty="0">
                <a:solidFill>
                  <a:srgbClr val="DC25EF"/>
                </a:solidFill>
                <a:latin typeface="Berlin Sans FB Demi" panose="020E0802020502020306" pitchFamily="34" charset="0"/>
              </a:rPr>
              <a:t>of LGBTQ youth surveyed report that on average they had felt down or depressed in the past week. </a:t>
            </a:r>
          </a:p>
          <a:p>
            <a:pPr lvl="1"/>
            <a:r>
              <a:rPr lang="en-US" dirty="0">
                <a:solidFill>
                  <a:srgbClr val="DC25EF"/>
                </a:solidFill>
                <a:latin typeface="Berlin Sans FB Demi" panose="020E0802020502020306" pitchFamily="34" charset="0"/>
              </a:rPr>
              <a:t>Alarmingly, </a:t>
            </a:r>
            <a:r>
              <a:rPr lang="en-US" dirty="0">
                <a:solidFill>
                  <a:schemeClr val="accent1"/>
                </a:solidFill>
                <a:latin typeface="Berlin Sans FB Demi" panose="020E0802020502020306" pitchFamily="34" charset="0"/>
              </a:rPr>
              <a:t>only 41% </a:t>
            </a:r>
            <a:r>
              <a:rPr lang="en-US" dirty="0">
                <a:solidFill>
                  <a:srgbClr val="DC25EF"/>
                </a:solidFill>
                <a:latin typeface="Berlin Sans FB Demi" panose="020E0802020502020306" pitchFamily="34" charset="0"/>
              </a:rPr>
              <a:t>had received psychological or emotional counseling to address these issues in the past 12 months. </a:t>
            </a:r>
          </a:p>
          <a:p>
            <a:r>
              <a:rPr lang="en-US" sz="2000" dirty="0">
                <a:solidFill>
                  <a:srgbClr val="DC25EF"/>
                </a:solidFill>
                <a:latin typeface="Berlin Sans FB Demi" panose="020E0802020502020306" pitchFamily="34" charset="0"/>
              </a:rPr>
              <a:t>LGBTQ youth of color face even greater challenges in accessing counseling services, with large disparities and an average of </a:t>
            </a:r>
            <a:r>
              <a:rPr lang="en-US" sz="2000" dirty="0">
                <a:solidFill>
                  <a:schemeClr val="accent1"/>
                </a:solidFill>
                <a:latin typeface="Berlin Sans FB Demi" panose="020E0802020502020306" pitchFamily="34" charset="0"/>
              </a:rPr>
              <a:t>37%</a:t>
            </a:r>
            <a:r>
              <a:rPr lang="en-US" sz="2000" dirty="0">
                <a:solidFill>
                  <a:srgbClr val="DC25EF"/>
                </a:solidFill>
                <a:latin typeface="Berlin Sans FB Demi" panose="020E0802020502020306" pitchFamily="34" charset="0"/>
              </a:rPr>
              <a:t> of respondents having received psychological or emotional counseling in the past 12 months. </a:t>
            </a:r>
          </a:p>
          <a:p>
            <a:pPr lvl="1"/>
            <a:r>
              <a:rPr lang="en-US" dirty="0">
                <a:solidFill>
                  <a:srgbClr val="DC25EF"/>
                </a:solidFill>
                <a:latin typeface="Berlin Sans FB Demi" panose="020E0802020502020306" pitchFamily="34" charset="0"/>
              </a:rPr>
              <a:t>Importantly, youth who had received counseling reported better mental health outcomes.</a:t>
            </a:r>
          </a:p>
        </p:txBody>
      </p:sp>
      <p:pic>
        <p:nvPicPr>
          <p:cNvPr id="5" name="Picture 4">
            <a:extLst>
              <a:ext uri="{FF2B5EF4-FFF2-40B4-BE49-F238E27FC236}">
                <a16:creationId xmlns:a16="http://schemas.microsoft.com/office/drawing/2014/main" id="{068640DE-780A-470C-93EA-BF57012CC767}"/>
              </a:ext>
            </a:extLst>
          </p:cNvPr>
          <p:cNvPicPr>
            <a:picLocks noChangeAspect="1"/>
          </p:cNvPicPr>
          <p:nvPr/>
        </p:nvPicPr>
        <p:blipFill>
          <a:blip r:embed="rId3"/>
          <a:stretch>
            <a:fillRect/>
          </a:stretch>
        </p:blipFill>
        <p:spPr>
          <a:xfrm>
            <a:off x="495247" y="4066860"/>
            <a:ext cx="3981450" cy="1752600"/>
          </a:xfrm>
          <a:prstGeom prst="rect">
            <a:avLst/>
          </a:prstGeom>
          <a:ln w="19050">
            <a:solidFill>
              <a:srgbClr val="FF0000"/>
            </a:solidFill>
          </a:ln>
        </p:spPr>
      </p:pic>
      <p:pic>
        <p:nvPicPr>
          <p:cNvPr id="6" name="Picture 5">
            <a:extLst>
              <a:ext uri="{FF2B5EF4-FFF2-40B4-BE49-F238E27FC236}">
                <a16:creationId xmlns:a16="http://schemas.microsoft.com/office/drawing/2014/main" id="{34F42B52-5C2E-47E3-BA73-6A01B89C94CC}"/>
              </a:ext>
            </a:extLst>
          </p:cNvPr>
          <p:cNvPicPr>
            <a:picLocks noChangeAspect="1"/>
          </p:cNvPicPr>
          <p:nvPr/>
        </p:nvPicPr>
        <p:blipFill>
          <a:blip r:embed="rId4"/>
          <a:stretch>
            <a:fillRect/>
          </a:stretch>
        </p:blipFill>
        <p:spPr>
          <a:xfrm>
            <a:off x="3626845" y="5704094"/>
            <a:ext cx="3429000" cy="1028700"/>
          </a:xfrm>
          <a:prstGeom prst="rect">
            <a:avLst/>
          </a:prstGeom>
          <a:ln w="19050">
            <a:solidFill>
              <a:srgbClr val="DC25EF"/>
            </a:solidFill>
          </a:ln>
        </p:spPr>
      </p:pic>
      <p:pic>
        <p:nvPicPr>
          <p:cNvPr id="7" name="Picture 6">
            <a:extLst>
              <a:ext uri="{FF2B5EF4-FFF2-40B4-BE49-F238E27FC236}">
                <a16:creationId xmlns:a16="http://schemas.microsoft.com/office/drawing/2014/main" id="{86302406-4D32-4E80-8930-6FFB7DA1C0C2}"/>
              </a:ext>
            </a:extLst>
          </p:cNvPr>
          <p:cNvPicPr>
            <a:picLocks noChangeAspect="1"/>
          </p:cNvPicPr>
          <p:nvPr/>
        </p:nvPicPr>
        <p:blipFill>
          <a:blip r:embed="rId5"/>
          <a:stretch>
            <a:fillRect/>
          </a:stretch>
        </p:blipFill>
        <p:spPr>
          <a:xfrm>
            <a:off x="7715305" y="3980069"/>
            <a:ext cx="4276725" cy="2752725"/>
          </a:xfrm>
          <a:prstGeom prst="rect">
            <a:avLst/>
          </a:prstGeom>
        </p:spPr>
      </p:pic>
    </p:spTree>
    <p:extLst>
      <p:ext uri="{BB962C8B-B14F-4D97-AF65-F5344CB8AC3E}">
        <p14:creationId xmlns:p14="http://schemas.microsoft.com/office/powerpoint/2010/main" val="300432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392" y="526629"/>
            <a:ext cx="8610600" cy="1293028"/>
          </a:xfrm>
        </p:spPr>
        <p:txBody>
          <a:bodyPr>
            <a:normAutofit/>
          </a:bodyPr>
          <a:lstStyle/>
          <a:p>
            <a:r>
              <a:rPr lang="en-US" sz="4800" dirty="0">
                <a:solidFill>
                  <a:srgbClr val="FF0000"/>
                </a:solidFill>
                <a:latin typeface="Berlin Sans FB Demi" panose="020E0802020502020306" pitchFamily="34" charset="0"/>
              </a:rPr>
              <a:t>D</a:t>
            </a:r>
            <a:r>
              <a:rPr lang="en-US" sz="4800" dirty="0">
                <a:solidFill>
                  <a:srgbClr val="F4750C"/>
                </a:solidFill>
                <a:latin typeface="Berlin Sans FB Demi" panose="020E0802020502020306" pitchFamily="34" charset="0"/>
              </a:rPr>
              <a:t>i</a:t>
            </a:r>
            <a:r>
              <a:rPr lang="en-US" sz="4800" dirty="0">
                <a:solidFill>
                  <a:srgbClr val="FFFF00"/>
                </a:solidFill>
                <a:latin typeface="Berlin Sans FB Demi" panose="020E0802020502020306" pitchFamily="34" charset="0"/>
              </a:rPr>
              <a:t>d</a:t>
            </a:r>
            <a:r>
              <a:rPr lang="en-US" sz="4800" dirty="0">
                <a:latin typeface="Berlin Sans FB Demi" panose="020E0802020502020306" pitchFamily="34" charset="0"/>
              </a:rPr>
              <a:t> </a:t>
            </a:r>
            <a:r>
              <a:rPr lang="en-US" sz="4800" dirty="0">
                <a:solidFill>
                  <a:srgbClr val="00B050"/>
                </a:solidFill>
                <a:latin typeface="Berlin Sans FB Demi" panose="020E0802020502020306" pitchFamily="34" charset="0"/>
              </a:rPr>
              <a:t>y</a:t>
            </a:r>
            <a:r>
              <a:rPr lang="en-US" sz="4800" dirty="0">
                <a:solidFill>
                  <a:srgbClr val="00B0F0"/>
                </a:solidFill>
                <a:latin typeface="Berlin Sans FB Demi" panose="020E0802020502020306" pitchFamily="34" charset="0"/>
              </a:rPr>
              <a:t>o</a:t>
            </a:r>
            <a:r>
              <a:rPr lang="en-US" sz="4800" dirty="0">
                <a:solidFill>
                  <a:srgbClr val="7030A0"/>
                </a:solidFill>
                <a:latin typeface="Berlin Sans FB Demi" panose="020E0802020502020306" pitchFamily="34" charset="0"/>
              </a:rPr>
              <a:t>u</a:t>
            </a:r>
            <a:r>
              <a:rPr lang="en-US" sz="4800" dirty="0">
                <a:latin typeface="Berlin Sans FB Demi" panose="020E0802020502020306" pitchFamily="34" charset="0"/>
              </a:rPr>
              <a:t> </a:t>
            </a:r>
            <a:r>
              <a:rPr lang="en-US" sz="4800" dirty="0">
                <a:solidFill>
                  <a:srgbClr val="FF0000"/>
                </a:solidFill>
                <a:latin typeface="Berlin Sans FB Demi" panose="020E0802020502020306" pitchFamily="34" charset="0"/>
              </a:rPr>
              <a:t>k</a:t>
            </a:r>
            <a:r>
              <a:rPr lang="en-US" sz="4800" dirty="0">
                <a:solidFill>
                  <a:srgbClr val="FFC000"/>
                </a:solidFill>
                <a:latin typeface="Berlin Sans FB Demi" panose="020E0802020502020306" pitchFamily="34" charset="0"/>
              </a:rPr>
              <a:t>n</a:t>
            </a:r>
            <a:r>
              <a:rPr lang="en-US" sz="4800" dirty="0">
                <a:solidFill>
                  <a:srgbClr val="FFFF00"/>
                </a:solidFill>
                <a:latin typeface="Berlin Sans FB Demi" panose="020E0802020502020306" pitchFamily="34" charset="0"/>
              </a:rPr>
              <a:t>o</a:t>
            </a:r>
            <a:r>
              <a:rPr lang="en-US" sz="4800" dirty="0">
                <a:solidFill>
                  <a:srgbClr val="00B050"/>
                </a:solidFill>
                <a:latin typeface="Berlin Sans FB Demi" panose="020E0802020502020306" pitchFamily="34" charset="0"/>
              </a:rPr>
              <a:t>w</a:t>
            </a:r>
            <a:r>
              <a:rPr lang="en-US" sz="4800" dirty="0">
                <a:solidFill>
                  <a:srgbClr val="00B0F0"/>
                </a:solidFill>
                <a:latin typeface="Berlin Sans FB Demi" panose="020E0802020502020306" pitchFamily="34" charset="0"/>
              </a:rPr>
              <a:t>?</a:t>
            </a:r>
            <a:endParaRPr lang="en-US" dirty="0"/>
          </a:p>
        </p:txBody>
      </p:sp>
      <p:pic>
        <p:nvPicPr>
          <p:cNvPr id="4" name="Content Placeholder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2281"/>
          <a:stretch/>
        </p:blipFill>
        <p:spPr>
          <a:xfrm>
            <a:off x="197548" y="2186995"/>
            <a:ext cx="5809814" cy="3917855"/>
          </a:xfrm>
          <a:prstGeom prst="rect">
            <a:avLst/>
          </a:prstGeom>
          <a:ln w="57150">
            <a:solidFill>
              <a:schemeClr val="accent6">
                <a:lumMod val="75000"/>
              </a:schemeClr>
            </a:solidFill>
          </a:ln>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t="730" b="730"/>
          <a:stretch/>
        </p:blipFill>
        <p:spPr>
          <a:xfrm>
            <a:off x="6167152" y="2186995"/>
            <a:ext cx="5784056" cy="3917856"/>
          </a:xfrm>
          <a:prstGeom prst="rect">
            <a:avLst/>
          </a:prstGeom>
          <a:ln w="57150">
            <a:solidFill>
              <a:schemeClr val="accent6">
                <a:lumMod val="75000"/>
              </a:schemeClr>
            </a:solidFill>
          </a:ln>
        </p:spPr>
      </p:pic>
    </p:spTree>
    <p:extLst>
      <p:ext uri="{BB962C8B-B14F-4D97-AF65-F5344CB8AC3E}">
        <p14:creationId xmlns:p14="http://schemas.microsoft.com/office/powerpoint/2010/main" val="80610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234021"/>
            <a:ext cx="8610600" cy="1293028"/>
          </a:xfrm>
        </p:spPr>
        <p:txBody>
          <a:bodyPr/>
          <a:lstStyle/>
          <a:p>
            <a:r>
              <a:rPr lang="en-US" sz="4800" dirty="0">
                <a:solidFill>
                  <a:srgbClr val="FF0000"/>
                </a:solidFill>
                <a:latin typeface="Berlin Sans FB Demi" panose="020E0802020502020306" pitchFamily="34" charset="0"/>
              </a:rPr>
              <a:t>D</a:t>
            </a:r>
            <a:r>
              <a:rPr lang="en-US" sz="4800" dirty="0">
                <a:solidFill>
                  <a:srgbClr val="F4750C"/>
                </a:solidFill>
                <a:latin typeface="Berlin Sans FB Demi" panose="020E0802020502020306" pitchFamily="34" charset="0"/>
              </a:rPr>
              <a:t>i</a:t>
            </a:r>
            <a:r>
              <a:rPr lang="en-US" sz="4800" dirty="0">
                <a:solidFill>
                  <a:srgbClr val="FFFF00"/>
                </a:solidFill>
                <a:latin typeface="Berlin Sans FB Demi" panose="020E0802020502020306" pitchFamily="34" charset="0"/>
              </a:rPr>
              <a:t>d</a:t>
            </a:r>
            <a:r>
              <a:rPr lang="en-US" sz="4800" dirty="0">
                <a:latin typeface="Berlin Sans FB Demi" panose="020E0802020502020306" pitchFamily="34" charset="0"/>
              </a:rPr>
              <a:t> </a:t>
            </a:r>
            <a:r>
              <a:rPr lang="en-US" sz="4800" dirty="0">
                <a:solidFill>
                  <a:srgbClr val="00B050"/>
                </a:solidFill>
                <a:latin typeface="Berlin Sans FB Demi" panose="020E0802020502020306" pitchFamily="34" charset="0"/>
              </a:rPr>
              <a:t>y</a:t>
            </a:r>
            <a:r>
              <a:rPr lang="en-US" sz="4800" dirty="0">
                <a:solidFill>
                  <a:srgbClr val="00B0F0"/>
                </a:solidFill>
                <a:latin typeface="Berlin Sans FB Demi" panose="020E0802020502020306" pitchFamily="34" charset="0"/>
              </a:rPr>
              <a:t>o</a:t>
            </a:r>
            <a:r>
              <a:rPr lang="en-US" sz="4800" dirty="0">
                <a:solidFill>
                  <a:srgbClr val="7030A0"/>
                </a:solidFill>
                <a:latin typeface="Berlin Sans FB Demi" panose="020E0802020502020306" pitchFamily="34" charset="0"/>
              </a:rPr>
              <a:t>u</a:t>
            </a:r>
            <a:r>
              <a:rPr lang="en-US" sz="4800" dirty="0">
                <a:latin typeface="Berlin Sans FB Demi" panose="020E0802020502020306" pitchFamily="34" charset="0"/>
              </a:rPr>
              <a:t> </a:t>
            </a:r>
            <a:r>
              <a:rPr lang="en-US" sz="4800" dirty="0">
                <a:solidFill>
                  <a:srgbClr val="FF0000"/>
                </a:solidFill>
                <a:latin typeface="Berlin Sans FB Demi" panose="020E0802020502020306" pitchFamily="34" charset="0"/>
              </a:rPr>
              <a:t>k</a:t>
            </a:r>
            <a:r>
              <a:rPr lang="en-US" sz="4800" dirty="0">
                <a:solidFill>
                  <a:srgbClr val="FFC000"/>
                </a:solidFill>
                <a:latin typeface="Berlin Sans FB Demi" panose="020E0802020502020306" pitchFamily="34" charset="0"/>
              </a:rPr>
              <a:t>n</a:t>
            </a:r>
            <a:r>
              <a:rPr lang="en-US" sz="4800" dirty="0">
                <a:solidFill>
                  <a:srgbClr val="FFFF00"/>
                </a:solidFill>
                <a:latin typeface="Berlin Sans FB Demi" panose="020E0802020502020306" pitchFamily="34" charset="0"/>
              </a:rPr>
              <a:t>o</a:t>
            </a:r>
            <a:r>
              <a:rPr lang="en-US" sz="4800" dirty="0">
                <a:solidFill>
                  <a:srgbClr val="00B050"/>
                </a:solidFill>
                <a:latin typeface="Berlin Sans FB Demi" panose="020E0802020502020306" pitchFamily="34" charset="0"/>
              </a:rPr>
              <a:t>w</a:t>
            </a:r>
            <a:r>
              <a:rPr lang="en-US" sz="4800" dirty="0">
                <a:solidFill>
                  <a:srgbClr val="00B0F0"/>
                </a:solidFill>
                <a:latin typeface="Berlin Sans FB Demi" panose="020E0802020502020306" pitchFamily="34" charset="0"/>
              </a:rPr>
              <a:t>?</a:t>
            </a:r>
            <a:endParaRPr lang="en-US" dirty="0"/>
          </a:p>
        </p:txBody>
      </p:sp>
      <p:sp>
        <p:nvSpPr>
          <p:cNvPr id="3" name="Content Placeholder 2"/>
          <p:cNvSpPr>
            <a:spLocks noGrp="1"/>
          </p:cNvSpPr>
          <p:nvPr>
            <p:ph idx="1"/>
          </p:nvPr>
        </p:nvSpPr>
        <p:spPr>
          <a:xfrm>
            <a:off x="91440" y="1527049"/>
            <a:ext cx="12100560" cy="4691636"/>
          </a:xfrm>
        </p:spPr>
        <p:txBody>
          <a:bodyPr/>
          <a:lstStyle/>
          <a:p>
            <a:r>
              <a:rPr lang="en-US" b="1" dirty="0">
                <a:latin typeface="Berlin Sans FB Demi" panose="020E0802020502020306" pitchFamily="34" charset="0"/>
              </a:rPr>
              <a:t>LGBTQ youth of color and transgender teenagers experience unique challenges and elevated stress -- </a:t>
            </a:r>
            <a:r>
              <a:rPr lang="en-US" b="1" dirty="0">
                <a:solidFill>
                  <a:srgbClr val="FF0000"/>
                </a:solidFill>
                <a:latin typeface="Berlin Sans FB Demi" panose="020E0802020502020306" pitchFamily="34" charset="0"/>
              </a:rPr>
              <a:t>only 11% </a:t>
            </a:r>
            <a:r>
              <a:rPr lang="en-US" b="1" dirty="0">
                <a:latin typeface="Berlin Sans FB Demi" panose="020E0802020502020306" pitchFamily="34" charset="0"/>
              </a:rPr>
              <a:t>of youth of color surveyed believe their racial or ethnic group is regarded positively in the U.S., and </a:t>
            </a:r>
            <a:r>
              <a:rPr lang="en-US" b="1" dirty="0">
                <a:solidFill>
                  <a:srgbClr val="FF0000"/>
                </a:solidFill>
                <a:latin typeface="Berlin Sans FB Demi" panose="020E0802020502020306" pitchFamily="34" charset="0"/>
              </a:rPr>
              <a:t>over 50% </a:t>
            </a:r>
            <a:r>
              <a:rPr lang="en-US" b="1" dirty="0">
                <a:latin typeface="Berlin Sans FB Demi" panose="020E0802020502020306" pitchFamily="34" charset="0"/>
              </a:rPr>
              <a:t>of trans and gender expansive youth said they can never use school restrooms that align with their gender identity.</a:t>
            </a:r>
          </a:p>
          <a:p>
            <a:endParaRPr lang="en-US" dirty="0"/>
          </a:p>
          <a:p>
            <a:endParaRPr lang="en-US" dirty="0"/>
          </a:p>
        </p:txBody>
      </p:sp>
      <p:pic>
        <p:nvPicPr>
          <p:cNvPr id="5" name="Picture 4"/>
          <p:cNvPicPr>
            <a:picLocks noChangeAspect="1"/>
          </p:cNvPicPr>
          <p:nvPr/>
        </p:nvPicPr>
        <p:blipFill>
          <a:blip r:embed="rId3"/>
          <a:stretch>
            <a:fillRect/>
          </a:stretch>
        </p:blipFill>
        <p:spPr>
          <a:xfrm>
            <a:off x="857250" y="4125849"/>
            <a:ext cx="10477500" cy="2647950"/>
          </a:xfrm>
          <a:prstGeom prst="rect">
            <a:avLst/>
          </a:prstGeom>
        </p:spPr>
      </p:pic>
      <p:pic>
        <p:nvPicPr>
          <p:cNvPr id="4" name="Picture 3">
            <a:extLst>
              <a:ext uri="{FF2B5EF4-FFF2-40B4-BE49-F238E27FC236}">
                <a16:creationId xmlns:a16="http://schemas.microsoft.com/office/drawing/2014/main" id="{C8D5BF71-0932-4F64-AF36-8BFE6B0CECCC}"/>
              </a:ext>
            </a:extLst>
          </p:cNvPr>
          <p:cNvPicPr>
            <a:picLocks noChangeAspect="1"/>
          </p:cNvPicPr>
          <p:nvPr/>
        </p:nvPicPr>
        <p:blipFill>
          <a:blip r:embed="rId4"/>
          <a:stretch>
            <a:fillRect/>
          </a:stretch>
        </p:blipFill>
        <p:spPr>
          <a:xfrm>
            <a:off x="4895850" y="3065910"/>
            <a:ext cx="2400300" cy="1009650"/>
          </a:xfrm>
          <a:prstGeom prst="rect">
            <a:avLst/>
          </a:prstGeom>
        </p:spPr>
      </p:pic>
    </p:spTree>
    <p:extLst>
      <p:ext uri="{BB962C8B-B14F-4D97-AF65-F5344CB8AC3E}">
        <p14:creationId xmlns:p14="http://schemas.microsoft.com/office/powerpoint/2010/main" val="382374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9960" y="404887"/>
            <a:ext cx="8610600" cy="1293028"/>
          </a:xfrm>
        </p:spPr>
        <p:txBody>
          <a:bodyPr/>
          <a:lstStyle/>
          <a:p>
            <a:r>
              <a:rPr lang="en-US" sz="4800" dirty="0">
                <a:solidFill>
                  <a:srgbClr val="F4750C"/>
                </a:solidFill>
                <a:latin typeface="Berlin Sans FB Demi" panose="020E0802020502020306" pitchFamily="34" charset="0"/>
              </a:rPr>
              <a:t>y</a:t>
            </a:r>
            <a:r>
              <a:rPr lang="en-US" sz="4800" dirty="0">
                <a:solidFill>
                  <a:srgbClr val="FFFF00"/>
                </a:solidFill>
                <a:latin typeface="Berlin Sans FB Demi" panose="020E0802020502020306" pitchFamily="34" charset="0"/>
              </a:rPr>
              <a:t>o</a:t>
            </a:r>
            <a:r>
              <a:rPr lang="en-US" sz="4800" dirty="0">
                <a:solidFill>
                  <a:srgbClr val="00B050"/>
                </a:solidFill>
                <a:latin typeface="Berlin Sans FB Demi" panose="020E0802020502020306" pitchFamily="34" charset="0"/>
              </a:rPr>
              <a:t>u</a:t>
            </a:r>
            <a:r>
              <a:rPr lang="en-US" sz="4800" dirty="0">
                <a:solidFill>
                  <a:srgbClr val="00B0F0"/>
                </a:solidFill>
                <a:latin typeface="Berlin Sans FB Demi" panose="020E0802020502020306" pitchFamily="34" charset="0"/>
              </a:rPr>
              <a:t>r</a:t>
            </a:r>
            <a:r>
              <a:rPr lang="en-US" sz="4800" dirty="0">
                <a:solidFill>
                  <a:prstClr val="white"/>
                </a:solidFill>
                <a:latin typeface="Berlin Sans FB Demi" panose="020E0802020502020306" pitchFamily="34" charset="0"/>
              </a:rPr>
              <a:t> </a:t>
            </a:r>
            <a:r>
              <a:rPr lang="en-US" sz="4800" dirty="0">
                <a:solidFill>
                  <a:srgbClr val="7030A0"/>
                </a:solidFill>
                <a:latin typeface="Berlin Sans FB Demi" panose="020E0802020502020306" pitchFamily="34" charset="0"/>
              </a:rPr>
              <a:t>c</a:t>
            </a:r>
            <a:r>
              <a:rPr lang="en-US" sz="4800" dirty="0">
                <a:solidFill>
                  <a:srgbClr val="FF0000"/>
                </a:solidFill>
                <a:latin typeface="Berlin Sans FB Demi" panose="020E0802020502020306" pitchFamily="34" charset="0"/>
              </a:rPr>
              <a:t>o</a:t>
            </a:r>
            <a:r>
              <a:rPr lang="en-US" sz="4800" dirty="0">
                <a:solidFill>
                  <a:srgbClr val="F4750C"/>
                </a:solidFill>
                <a:latin typeface="Berlin Sans FB Demi" panose="020E0802020502020306" pitchFamily="34" charset="0"/>
              </a:rPr>
              <a:t>m</a:t>
            </a:r>
            <a:r>
              <a:rPr lang="en-US" sz="4800" dirty="0">
                <a:solidFill>
                  <a:srgbClr val="FFFF00"/>
                </a:solidFill>
                <a:latin typeface="Berlin Sans FB Demi" panose="020E0802020502020306" pitchFamily="34" charset="0"/>
              </a:rPr>
              <a:t>m</a:t>
            </a:r>
            <a:r>
              <a:rPr lang="en-US" sz="4800" dirty="0">
                <a:solidFill>
                  <a:srgbClr val="00B050"/>
                </a:solidFill>
                <a:latin typeface="Berlin Sans FB Demi" panose="020E0802020502020306" pitchFamily="34" charset="0"/>
              </a:rPr>
              <a:t>u</a:t>
            </a:r>
            <a:r>
              <a:rPr lang="en-US" sz="4800" dirty="0">
                <a:solidFill>
                  <a:srgbClr val="00B0F0"/>
                </a:solidFill>
                <a:latin typeface="Berlin Sans FB Demi" panose="020E0802020502020306" pitchFamily="34" charset="0"/>
              </a:rPr>
              <a:t>n</a:t>
            </a:r>
            <a:r>
              <a:rPr lang="en-US" sz="4800" dirty="0">
                <a:solidFill>
                  <a:srgbClr val="7030A0"/>
                </a:solidFill>
                <a:latin typeface="Berlin Sans FB Demi" panose="020E0802020502020306" pitchFamily="34" charset="0"/>
              </a:rPr>
              <a:t>i</a:t>
            </a:r>
            <a:r>
              <a:rPr lang="en-US" sz="4800" dirty="0">
                <a:solidFill>
                  <a:srgbClr val="FF0000"/>
                </a:solidFill>
                <a:latin typeface="Berlin Sans FB Demi" panose="020E0802020502020306" pitchFamily="34" charset="0"/>
              </a:rPr>
              <a:t>t</a:t>
            </a:r>
            <a:r>
              <a:rPr lang="en-US" sz="4800" dirty="0">
                <a:solidFill>
                  <a:srgbClr val="F4750C"/>
                </a:solidFill>
                <a:latin typeface="Berlin Sans FB Demi" panose="020E0802020502020306" pitchFamily="34" charset="0"/>
              </a:rPr>
              <a:t>y</a:t>
            </a:r>
            <a:endParaRPr lang="en-US" dirty="0"/>
          </a:p>
        </p:txBody>
      </p:sp>
      <p:sp>
        <p:nvSpPr>
          <p:cNvPr id="3" name="Content Placeholder 2"/>
          <p:cNvSpPr>
            <a:spLocks noGrp="1"/>
          </p:cNvSpPr>
          <p:nvPr>
            <p:ph idx="1"/>
          </p:nvPr>
        </p:nvSpPr>
        <p:spPr>
          <a:xfrm>
            <a:off x="91440" y="1464816"/>
            <a:ext cx="9449312" cy="5393184"/>
          </a:xfrm>
        </p:spPr>
        <p:txBody>
          <a:bodyPr>
            <a:normAutofit fontScale="92500" lnSpcReduction="10000"/>
          </a:bodyPr>
          <a:lstStyle/>
          <a:p>
            <a:pPr marL="0" indent="0">
              <a:buNone/>
            </a:pPr>
            <a:r>
              <a:rPr lang="en-US" sz="2400" dirty="0">
                <a:solidFill>
                  <a:srgbClr val="15C2FF"/>
                </a:solidFill>
                <a:latin typeface="Berlin Sans FB Demi" panose="020E0802020502020306" pitchFamily="34" charset="0"/>
              </a:rPr>
              <a:t>Good news! Supportive environments at home and school help LGBTQ youth thrive.</a:t>
            </a:r>
          </a:p>
          <a:p>
            <a:r>
              <a:rPr lang="en-US" sz="2400" dirty="0">
                <a:solidFill>
                  <a:schemeClr val="accent4">
                    <a:lumMod val="75000"/>
                  </a:schemeClr>
                </a:solidFill>
                <a:latin typeface="Berlin Sans FB Demi" panose="020E0802020502020306" pitchFamily="34" charset="0"/>
              </a:rPr>
              <a:t>Strong family bonds, safe schools and </a:t>
            </a:r>
            <a:r>
              <a:rPr lang="en-US" sz="2400" dirty="0">
                <a:solidFill>
                  <a:srgbClr val="15C2FF"/>
                </a:solidFill>
                <a:latin typeface="Berlin Sans FB Demi" panose="020E0802020502020306" pitchFamily="34" charset="0"/>
              </a:rPr>
              <a:t>support from caring adults </a:t>
            </a:r>
            <a:r>
              <a:rPr lang="en-US" sz="2400" dirty="0">
                <a:solidFill>
                  <a:schemeClr val="accent4">
                    <a:lumMod val="75000"/>
                  </a:schemeClr>
                </a:solidFill>
                <a:latin typeface="Berlin Sans FB Demi" panose="020E0802020502020306" pitchFamily="34" charset="0"/>
              </a:rPr>
              <a:t>can all protect LGBTQ youth from depression and suicidality </a:t>
            </a:r>
          </a:p>
          <a:p>
            <a:r>
              <a:rPr lang="en-US" sz="2400" dirty="0">
                <a:solidFill>
                  <a:schemeClr val="accent4">
                    <a:lumMod val="75000"/>
                  </a:schemeClr>
                </a:solidFill>
                <a:latin typeface="Berlin Sans FB Demi" panose="020E0802020502020306" pitchFamily="34" charset="0"/>
              </a:rPr>
              <a:t>In a study published in the Journal of Child and Psychiatric Nursing, Dr. Caitlin Ryan and colleagues found that LGBTQ youth with affirming families reported higher levels of self-esteem and overall health. Youth with the least accepting families were more than 3x as likely to consider and attempt suicide compared to those with highly accepting families.</a:t>
            </a:r>
          </a:p>
          <a:p>
            <a:pPr marL="0" indent="0">
              <a:buNone/>
            </a:pPr>
            <a:r>
              <a:rPr lang="en-US" sz="2400" dirty="0">
                <a:solidFill>
                  <a:srgbClr val="15C2FF"/>
                </a:solidFill>
                <a:latin typeface="Berlin Sans FB Demi" panose="020E0802020502020306" pitchFamily="34" charset="0"/>
              </a:rPr>
              <a:t>For transgender youth, family and community support makes all the difference.</a:t>
            </a:r>
          </a:p>
          <a:p>
            <a:r>
              <a:rPr lang="en-US" sz="2400" dirty="0">
                <a:solidFill>
                  <a:schemeClr val="accent4">
                    <a:lumMod val="75000"/>
                  </a:schemeClr>
                </a:solidFill>
                <a:latin typeface="Berlin Sans FB Demi" panose="020E0802020502020306" pitchFamily="34" charset="0"/>
              </a:rPr>
              <a:t>Although research has repeatedly found that transgender children experience mental health problems, including suicidality, at high rates, a recent study found that transgender children whose communities affirmed their gender identity were as psychologically healthy as their non-transgender peers.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0752" y="1591263"/>
            <a:ext cx="2559808" cy="1919856"/>
          </a:xfrm>
          <a:prstGeom prst="rect">
            <a:avLst/>
          </a:prstGeom>
        </p:spPr>
      </p:pic>
    </p:spTree>
    <p:extLst>
      <p:ext uri="{BB962C8B-B14F-4D97-AF65-F5344CB8AC3E}">
        <p14:creationId xmlns:p14="http://schemas.microsoft.com/office/powerpoint/2010/main" val="260104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8D2866-2D8D-4137-814E-E5E5911BB970}"/>
              </a:ext>
            </a:extLst>
          </p:cNvPr>
          <p:cNvPicPr>
            <a:picLocks noChangeAspect="1"/>
          </p:cNvPicPr>
          <p:nvPr/>
        </p:nvPicPr>
        <p:blipFill>
          <a:blip r:embed="rId3"/>
          <a:stretch>
            <a:fillRect/>
          </a:stretch>
        </p:blipFill>
        <p:spPr>
          <a:xfrm>
            <a:off x="4719263" y="588306"/>
            <a:ext cx="7315200" cy="2133600"/>
          </a:xfrm>
          <a:prstGeom prst="rect">
            <a:avLst/>
          </a:prstGeom>
        </p:spPr>
      </p:pic>
      <p:pic>
        <p:nvPicPr>
          <p:cNvPr id="10" name="Picture 9">
            <a:extLst>
              <a:ext uri="{FF2B5EF4-FFF2-40B4-BE49-F238E27FC236}">
                <a16:creationId xmlns:a16="http://schemas.microsoft.com/office/drawing/2014/main" id="{2449F6B9-49AF-4520-B45E-8C2917CEAB7E}"/>
              </a:ext>
            </a:extLst>
          </p:cNvPr>
          <p:cNvPicPr>
            <a:picLocks noChangeAspect="1"/>
          </p:cNvPicPr>
          <p:nvPr/>
        </p:nvPicPr>
        <p:blipFill>
          <a:blip r:embed="rId4"/>
          <a:stretch>
            <a:fillRect/>
          </a:stretch>
        </p:blipFill>
        <p:spPr>
          <a:xfrm>
            <a:off x="157537" y="1809625"/>
            <a:ext cx="4300279" cy="3238749"/>
          </a:xfrm>
          <a:prstGeom prst="rect">
            <a:avLst/>
          </a:prstGeom>
        </p:spPr>
      </p:pic>
      <p:pic>
        <p:nvPicPr>
          <p:cNvPr id="11" name="Picture 10">
            <a:extLst>
              <a:ext uri="{FF2B5EF4-FFF2-40B4-BE49-F238E27FC236}">
                <a16:creationId xmlns:a16="http://schemas.microsoft.com/office/drawing/2014/main" id="{43CD6C6F-04AC-4A4C-880E-A73E1DB81C72}"/>
              </a:ext>
            </a:extLst>
          </p:cNvPr>
          <p:cNvPicPr>
            <a:picLocks noChangeAspect="1"/>
          </p:cNvPicPr>
          <p:nvPr/>
        </p:nvPicPr>
        <p:blipFill>
          <a:blip r:embed="rId5"/>
          <a:stretch>
            <a:fillRect/>
          </a:stretch>
        </p:blipFill>
        <p:spPr>
          <a:xfrm>
            <a:off x="440885" y="218656"/>
            <a:ext cx="3733581" cy="1386045"/>
          </a:xfrm>
          <a:prstGeom prst="rect">
            <a:avLst/>
          </a:prstGeom>
        </p:spPr>
      </p:pic>
      <p:pic>
        <p:nvPicPr>
          <p:cNvPr id="12" name="Picture 11">
            <a:extLst>
              <a:ext uri="{FF2B5EF4-FFF2-40B4-BE49-F238E27FC236}">
                <a16:creationId xmlns:a16="http://schemas.microsoft.com/office/drawing/2014/main" id="{3F65DAC7-4C4C-455D-8B80-4B91FC2DB8E4}"/>
              </a:ext>
            </a:extLst>
          </p:cNvPr>
          <p:cNvPicPr>
            <a:picLocks noChangeAspect="1"/>
          </p:cNvPicPr>
          <p:nvPr/>
        </p:nvPicPr>
        <p:blipFill>
          <a:blip r:embed="rId6"/>
          <a:stretch>
            <a:fillRect/>
          </a:stretch>
        </p:blipFill>
        <p:spPr>
          <a:xfrm>
            <a:off x="6495879" y="2958890"/>
            <a:ext cx="3761967" cy="3688491"/>
          </a:xfrm>
          <a:prstGeom prst="rect">
            <a:avLst/>
          </a:prstGeom>
        </p:spPr>
      </p:pic>
    </p:spTree>
    <p:extLst>
      <p:ext uri="{BB962C8B-B14F-4D97-AF65-F5344CB8AC3E}">
        <p14:creationId xmlns:p14="http://schemas.microsoft.com/office/powerpoint/2010/main" val="1914313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ext&#10;&#10;Description automatically generated">
            <a:extLst>
              <a:ext uri="{FF2B5EF4-FFF2-40B4-BE49-F238E27FC236}">
                <a16:creationId xmlns:a16="http://schemas.microsoft.com/office/drawing/2014/main" id="{FFCD3AAB-021F-4B3D-9451-EC7E629BA33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73747" y="0"/>
            <a:ext cx="6844506" cy="6844506"/>
          </a:xfrm>
        </p:spPr>
      </p:pic>
    </p:spTree>
    <p:extLst>
      <p:ext uri="{BB962C8B-B14F-4D97-AF65-F5344CB8AC3E}">
        <p14:creationId xmlns:p14="http://schemas.microsoft.com/office/powerpoint/2010/main" val="4075782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C0771F-5938-448A-879D-A3A2C9A1A9D3}"/>
              </a:ext>
            </a:extLst>
          </p:cNvPr>
          <p:cNvSpPr>
            <a:spLocks noGrp="1"/>
          </p:cNvSpPr>
          <p:nvPr>
            <p:ph idx="1"/>
          </p:nvPr>
        </p:nvSpPr>
        <p:spPr>
          <a:xfrm>
            <a:off x="685800" y="1506092"/>
            <a:ext cx="10820400" cy="4717155"/>
          </a:xfrm>
        </p:spPr>
        <p:txBody>
          <a:bodyPr>
            <a:normAutofit/>
          </a:bodyPr>
          <a:lstStyle/>
          <a:p>
            <a:r>
              <a:rPr lang="en-US" dirty="0">
                <a:solidFill>
                  <a:srgbClr val="FF0000"/>
                </a:solidFill>
                <a:latin typeface="Berlin Sans FB Demi" panose="020E0802020502020306" pitchFamily="34" charset="0"/>
              </a:rPr>
              <a:t>For example: </a:t>
            </a:r>
            <a:r>
              <a:rPr lang="en-US" dirty="0">
                <a:solidFill>
                  <a:srgbClr val="F2EC6A"/>
                </a:solidFill>
                <a:latin typeface="Berlin Sans FB Demi" panose="020E0802020502020306" pitchFamily="34" charset="0"/>
              </a:rPr>
              <a:t>I am a cisgender woman (assigned female at birth, identify as female) and I have my pronouns attached to my email signature (hyperlinked to </a:t>
            </a:r>
            <a:r>
              <a:rPr lang="en-US" dirty="0">
                <a:solidFill>
                  <a:srgbClr val="FF0000"/>
                </a:solidFill>
                <a:latin typeface="Berlin Sans FB Demi" panose="020E0802020502020306" pitchFamily="34" charset="0"/>
              </a:rPr>
              <a:t>mypronouns.org</a:t>
            </a:r>
            <a:r>
              <a:rPr lang="en-US" dirty="0">
                <a:solidFill>
                  <a:srgbClr val="F2EC6A"/>
                </a:solidFill>
                <a:latin typeface="Berlin Sans FB Demi" panose="020E0802020502020306" pitchFamily="34" charset="0"/>
              </a:rPr>
              <a:t> for extra info)</a:t>
            </a:r>
          </a:p>
          <a:p>
            <a:pPr marL="0" indent="0">
              <a:buNone/>
            </a:pPr>
            <a:endParaRPr lang="en-US" dirty="0">
              <a:solidFill>
                <a:srgbClr val="F2EC6A"/>
              </a:solidFill>
              <a:latin typeface="Berlin Sans FB Demi" panose="020E0802020502020306" pitchFamily="34" charset="0"/>
            </a:endParaRPr>
          </a:p>
          <a:p>
            <a:pPr marL="0" indent="0">
              <a:buNone/>
            </a:pPr>
            <a:endParaRPr lang="en-US" dirty="0">
              <a:solidFill>
                <a:srgbClr val="F2EC6A"/>
              </a:solidFill>
              <a:latin typeface="Berlin Sans FB Demi" panose="020E0802020502020306" pitchFamily="34" charset="0"/>
            </a:endParaRPr>
          </a:p>
          <a:p>
            <a:endParaRPr lang="en-US" dirty="0">
              <a:solidFill>
                <a:srgbClr val="F2EC6A"/>
              </a:solidFill>
              <a:latin typeface="Berlin Sans FB Demi" panose="020E0802020502020306" pitchFamily="34" charset="0"/>
            </a:endParaRPr>
          </a:p>
          <a:p>
            <a:endParaRPr lang="en-US" dirty="0">
              <a:solidFill>
                <a:srgbClr val="F2EC6A"/>
              </a:solidFill>
              <a:latin typeface="Berlin Sans FB Demi" panose="020E0802020502020306" pitchFamily="34" charset="0"/>
            </a:endParaRPr>
          </a:p>
          <a:p>
            <a:endParaRPr lang="en-US" dirty="0">
              <a:solidFill>
                <a:srgbClr val="F2EC6A"/>
              </a:solidFill>
              <a:latin typeface="Berlin Sans FB Demi" panose="020E0802020502020306" pitchFamily="34" charset="0"/>
            </a:endParaRPr>
          </a:p>
          <a:p>
            <a:r>
              <a:rPr lang="en-US" dirty="0">
                <a:solidFill>
                  <a:srgbClr val="F2EC6A"/>
                </a:solidFill>
                <a:latin typeface="Berlin Sans FB Demi" panose="020E0802020502020306" pitchFamily="34" charset="0"/>
              </a:rPr>
              <a:t>If you mess up, </a:t>
            </a:r>
            <a:r>
              <a:rPr lang="en-US" i="1" dirty="0">
                <a:solidFill>
                  <a:srgbClr val="F2EC6A"/>
                </a:solidFill>
                <a:latin typeface="Berlin Sans FB Demi" panose="020E0802020502020306" pitchFamily="34" charset="0"/>
              </a:rPr>
              <a:t>which we all do</a:t>
            </a:r>
            <a:r>
              <a:rPr lang="en-US" dirty="0">
                <a:solidFill>
                  <a:srgbClr val="F2EC6A"/>
                </a:solidFill>
                <a:latin typeface="Berlin Sans FB Demi" panose="020E0802020502020306" pitchFamily="34" charset="0"/>
              </a:rPr>
              <a:t>, normalize fixing it without a lot of commotion.</a:t>
            </a:r>
          </a:p>
          <a:p>
            <a:r>
              <a:rPr lang="en-US" dirty="0">
                <a:solidFill>
                  <a:srgbClr val="F2EC6A"/>
                </a:solidFill>
                <a:latin typeface="Berlin Sans FB Demi" panose="020E0802020502020306" pitchFamily="34" charset="0"/>
              </a:rPr>
              <a:t>If someone corrects you, normalize expressing gratitude instead of regret.</a:t>
            </a:r>
          </a:p>
          <a:p>
            <a:pPr lvl="1"/>
            <a:r>
              <a:rPr lang="en-US" sz="2400" dirty="0">
                <a:solidFill>
                  <a:srgbClr val="C00000"/>
                </a:solidFill>
                <a:latin typeface="Berlin Sans FB Demi" panose="020E0802020502020306" pitchFamily="34" charset="0"/>
              </a:rPr>
              <a:t>“Thank you for correcting me” </a:t>
            </a:r>
            <a:r>
              <a:rPr lang="en-US" sz="2400" dirty="0">
                <a:solidFill>
                  <a:srgbClr val="F2EC6A"/>
                </a:solidFill>
                <a:latin typeface="Berlin Sans FB Demi" panose="020E0802020502020306" pitchFamily="34" charset="0"/>
              </a:rPr>
              <a:t>rather than </a:t>
            </a:r>
            <a:r>
              <a:rPr lang="en-US" sz="2400" dirty="0">
                <a:solidFill>
                  <a:srgbClr val="C00000"/>
                </a:solidFill>
                <a:latin typeface="Berlin Sans FB Demi" panose="020E0802020502020306" pitchFamily="34" charset="0"/>
              </a:rPr>
              <a:t>“I’m sorry”</a:t>
            </a:r>
          </a:p>
          <a:p>
            <a:pPr marL="0" indent="0">
              <a:buNone/>
            </a:pPr>
            <a:endParaRPr lang="en-US" dirty="0">
              <a:solidFill>
                <a:srgbClr val="DC25EF"/>
              </a:solidFill>
              <a:latin typeface="Berlin Sans FB Demi" panose="020E0802020502020306" pitchFamily="34" charset="0"/>
            </a:endParaRPr>
          </a:p>
          <a:p>
            <a:endParaRPr lang="en-US" dirty="0"/>
          </a:p>
        </p:txBody>
      </p:sp>
      <p:pic>
        <p:nvPicPr>
          <p:cNvPr id="4" name="Picture 3">
            <a:extLst>
              <a:ext uri="{FF2B5EF4-FFF2-40B4-BE49-F238E27FC236}">
                <a16:creationId xmlns:a16="http://schemas.microsoft.com/office/drawing/2014/main" id="{678AF258-A43B-4176-957D-800CD3DE8172}"/>
              </a:ext>
            </a:extLst>
          </p:cNvPr>
          <p:cNvPicPr>
            <a:picLocks noChangeAspect="1"/>
          </p:cNvPicPr>
          <p:nvPr/>
        </p:nvPicPr>
        <p:blipFill>
          <a:blip r:embed="rId3"/>
          <a:stretch>
            <a:fillRect/>
          </a:stretch>
        </p:blipFill>
        <p:spPr>
          <a:xfrm>
            <a:off x="8355693" y="2479601"/>
            <a:ext cx="3486150" cy="2124075"/>
          </a:xfrm>
          <a:prstGeom prst="rect">
            <a:avLst/>
          </a:prstGeom>
        </p:spPr>
      </p:pic>
      <p:pic>
        <p:nvPicPr>
          <p:cNvPr id="5" name="Picture 4">
            <a:extLst>
              <a:ext uri="{FF2B5EF4-FFF2-40B4-BE49-F238E27FC236}">
                <a16:creationId xmlns:a16="http://schemas.microsoft.com/office/drawing/2014/main" id="{2D0B5318-3F8F-4A17-BBAB-206E10F120D6}"/>
              </a:ext>
            </a:extLst>
          </p:cNvPr>
          <p:cNvPicPr>
            <a:picLocks noChangeAspect="1"/>
          </p:cNvPicPr>
          <p:nvPr/>
        </p:nvPicPr>
        <p:blipFill>
          <a:blip r:embed="rId4"/>
          <a:stretch>
            <a:fillRect/>
          </a:stretch>
        </p:blipFill>
        <p:spPr>
          <a:xfrm>
            <a:off x="826407" y="3103488"/>
            <a:ext cx="2371725" cy="876300"/>
          </a:xfrm>
          <a:prstGeom prst="rect">
            <a:avLst/>
          </a:prstGeom>
        </p:spPr>
      </p:pic>
      <p:pic>
        <p:nvPicPr>
          <p:cNvPr id="6" name="Picture 5">
            <a:extLst>
              <a:ext uri="{FF2B5EF4-FFF2-40B4-BE49-F238E27FC236}">
                <a16:creationId xmlns:a16="http://schemas.microsoft.com/office/drawing/2014/main" id="{4CD5B863-F532-47B6-837F-EECC69DB9D30}"/>
              </a:ext>
            </a:extLst>
          </p:cNvPr>
          <p:cNvPicPr>
            <a:picLocks noChangeAspect="1"/>
          </p:cNvPicPr>
          <p:nvPr/>
        </p:nvPicPr>
        <p:blipFill>
          <a:blip r:embed="rId5"/>
          <a:stretch>
            <a:fillRect/>
          </a:stretch>
        </p:blipFill>
        <p:spPr>
          <a:xfrm>
            <a:off x="3667125" y="3080004"/>
            <a:ext cx="4219575" cy="1266825"/>
          </a:xfrm>
          <a:prstGeom prst="rect">
            <a:avLst/>
          </a:prstGeom>
        </p:spPr>
      </p:pic>
      <p:sp>
        <p:nvSpPr>
          <p:cNvPr id="8" name="Title 1">
            <a:extLst>
              <a:ext uri="{FF2B5EF4-FFF2-40B4-BE49-F238E27FC236}">
                <a16:creationId xmlns:a16="http://schemas.microsoft.com/office/drawing/2014/main" id="{9F37A1EE-7225-4EDC-BF1E-D6BF56FE93F0}"/>
              </a:ext>
            </a:extLst>
          </p:cNvPr>
          <p:cNvSpPr>
            <a:spLocks noGrp="1"/>
          </p:cNvSpPr>
          <p:nvPr>
            <p:ph type="title"/>
          </p:nvPr>
        </p:nvSpPr>
        <p:spPr>
          <a:xfrm>
            <a:off x="3581400" y="260032"/>
            <a:ext cx="8610600" cy="1293028"/>
          </a:xfrm>
        </p:spPr>
        <p:txBody>
          <a:bodyPr>
            <a:normAutofit/>
          </a:bodyPr>
          <a:lstStyle/>
          <a:p>
            <a:r>
              <a:rPr lang="en-US" sz="5400" dirty="0">
                <a:solidFill>
                  <a:srgbClr val="FF0000"/>
                </a:solidFill>
                <a:latin typeface="Berlin Sans FB Demi" panose="020E0802020502020306" pitchFamily="34" charset="0"/>
              </a:rPr>
              <a:t>B</a:t>
            </a:r>
            <a:r>
              <a:rPr lang="en-US" sz="5400" dirty="0">
                <a:solidFill>
                  <a:srgbClr val="F4750C"/>
                </a:solidFill>
                <a:latin typeface="Berlin Sans FB Demi" panose="020E0802020502020306" pitchFamily="34" charset="0"/>
              </a:rPr>
              <a:t>r</a:t>
            </a:r>
            <a:r>
              <a:rPr lang="en-US" sz="5400" dirty="0">
                <a:solidFill>
                  <a:srgbClr val="FFFF00"/>
                </a:solidFill>
                <a:latin typeface="Berlin Sans FB Demi" panose="020E0802020502020306" pitchFamily="34" charset="0"/>
              </a:rPr>
              <a:t>e</a:t>
            </a:r>
            <a:r>
              <a:rPr lang="en-US" sz="5400" dirty="0">
                <a:solidFill>
                  <a:srgbClr val="00B050"/>
                </a:solidFill>
                <a:latin typeface="Berlin Sans FB Demi" panose="020E0802020502020306" pitchFamily="34" charset="0"/>
              </a:rPr>
              <a:t>a</a:t>
            </a:r>
            <a:r>
              <a:rPr lang="en-US" sz="5400" dirty="0">
                <a:solidFill>
                  <a:srgbClr val="00B0F0"/>
                </a:solidFill>
                <a:latin typeface="Berlin Sans FB Demi" panose="020E0802020502020306" pitchFamily="34" charset="0"/>
              </a:rPr>
              <a:t>k</a:t>
            </a:r>
            <a:r>
              <a:rPr lang="en-US" sz="5400" dirty="0">
                <a:solidFill>
                  <a:srgbClr val="FF0000"/>
                </a:solidFill>
                <a:latin typeface="Berlin Sans FB Demi" panose="020E0802020502020306" pitchFamily="34" charset="0"/>
              </a:rPr>
              <a:t> </a:t>
            </a:r>
            <a:r>
              <a:rPr lang="en-US" sz="5400" dirty="0">
                <a:solidFill>
                  <a:srgbClr val="9966FF"/>
                </a:solidFill>
                <a:latin typeface="Berlin Sans FB Demi" panose="020E0802020502020306" pitchFamily="34" charset="0"/>
              </a:rPr>
              <a:t>t</a:t>
            </a:r>
            <a:r>
              <a:rPr lang="en-US" sz="5400" dirty="0">
                <a:solidFill>
                  <a:srgbClr val="FF0000"/>
                </a:solidFill>
                <a:latin typeface="Berlin Sans FB Demi" panose="020E0802020502020306" pitchFamily="34" charset="0"/>
              </a:rPr>
              <a:t>h</a:t>
            </a:r>
            <a:r>
              <a:rPr lang="en-US" sz="5400" dirty="0">
                <a:solidFill>
                  <a:srgbClr val="F4750C"/>
                </a:solidFill>
                <a:latin typeface="Berlin Sans FB Demi" panose="020E0802020502020306" pitchFamily="34" charset="0"/>
              </a:rPr>
              <a:t>e</a:t>
            </a:r>
            <a:r>
              <a:rPr lang="en-US" sz="5400" dirty="0">
                <a:solidFill>
                  <a:srgbClr val="FF0000"/>
                </a:solidFill>
                <a:latin typeface="Berlin Sans FB Demi" panose="020E0802020502020306" pitchFamily="34" charset="0"/>
              </a:rPr>
              <a:t> </a:t>
            </a:r>
            <a:r>
              <a:rPr lang="en-US" sz="5400" dirty="0">
                <a:solidFill>
                  <a:srgbClr val="FFFF00"/>
                </a:solidFill>
                <a:latin typeface="Berlin Sans FB Demi" panose="020E0802020502020306" pitchFamily="34" charset="0"/>
              </a:rPr>
              <a:t>S</a:t>
            </a:r>
            <a:r>
              <a:rPr lang="en-US" sz="5400" dirty="0">
                <a:solidFill>
                  <a:srgbClr val="00B050"/>
                </a:solidFill>
                <a:latin typeface="Berlin Sans FB Demi" panose="020E0802020502020306" pitchFamily="34" charset="0"/>
              </a:rPr>
              <a:t>t</a:t>
            </a:r>
            <a:r>
              <a:rPr lang="en-US" sz="5400" dirty="0">
                <a:solidFill>
                  <a:srgbClr val="00B0F0"/>
                </a:solidFill>
                <a:latin typeface="Berlin Sans FB Demi" panose="020E0802020502020306" pitchFamily="34" charset="0"/>
              </a:rPr>
              <a:t>i</a:t>
            </a:r>
            <a:r>
              <a:rPr lang="en-US" sz="5400" dirty="0">
                <a:solidFill>
                  <a:srgbClr val="9966FF"/>
                </a:solidFill>
                <a:latin typeface="Berlin Sans FB Demi" panose="020E0802020502020306" pitchFamily="34" charset="0"/>
              </a:rPr>
              <a:t>g</a:t>
            </a:r>
            <a:r>
              <a:rPr lang="en-US" sz="5400" dirty="0">
                <a:solidFill>
                  <a:srgbClr val="FF0000"/>
                </a:solidFill>
                <a:latin typeface="Berlin Sans FB Demi" panose="020E0802020502020306" pitchFamily="34" charset="0"/>
              </a:rPr>
              <a:t>m</a:t>
            </a:r>
            <a:r>
              <a:rPr lang="en-US" sz="5400" dirty="0">
                <a:solidFill>
                  <a:srgbClr val="F4750C"/>
                </a:solidFill>
                <a:latin typeface="Berlin Sans FB Demi" panose="020E0802020502020306" pitchFamily="34" charset="0"/>
              </a:rPr>
              <a:t>a</a:t>
            </a:r>
          </a:p>
        </p:txBody>
      </p:sp>
    </p:spTree>
    <p:extLst>
      <p:ext uri="{BB962C8B-B14F-4D97-AF65-F5344CB8AC3E}">
        <p14:creationId xmlns:p14="http://schemas.microsoft.com/office/powerpoint/2010/main" val="4069069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260032"/>
            <a:ext cx="8610600" cy="1293028"/>
          </a:xfrm>
        </p:spPr>
        <p:txBody>
          <a:bodyPr>
            <a:normAutofit/>
          </a:bodyPr>
          <a:lstStyle/>
          <a:p>
            <a:r>
              <a:rPr lang="en-US" sz="5400" dirty="0">
                <a:solidFill>
                  <a:srgbClr val="FF0000"/>
                </a:solidFill>
                <a:latin typeface="Berlin Sans FB Demi" panose="020E0802020502020306" pitchFamily="34" charset="0"/>
              </a:rPr>
              <a:t>B</a:t>
            </a:r>
            <a:r>
              <a:rPr lang="en-US" sz="5400" dirty="0">
                <a:solidFill>
                  <a:srgbClr val="F4750C"/>
                </a:solidFill>
                <a:latin typeface="Berlin Sans FB Demi" panose="020E0802020502020306" pitchFamily="34" charset="0"/>
              </a:rPr>
              <a:t>r</a:t>
            </a:r>
            <a:r>
              <a:rPr lang="en-US" sz="5400" dirty="0">
                <a:solidFill>
                  <a:srgbClr val="FFFF00"/>
                </a:solidFill>
                <a:latin typeface="Berlin Sans FB Demi" panose="020E0802020502020306" pitchFamily="34" charset="0"/>
              </a:rPr>
              <a:t>e</a:t>
            </a:r>
            <a:r>
              <a:rPr lang="en-US" sz="5400" dirty="0">
                <a:solidFill>
                  <a:srgbClr val="00B050"/>
                </a:solidFill>
                <a:latin typeface="Berlin Sans FB Demi" panose="020E0802020502020306" pitchFamily="34" charset="0"/>
              </a:rPr>
              <a:t>a</a:t>
            </a:r>
            <a:r>
              <a:rPr lang="en-US" sz="5400" dirty="0">
                <a:solidFill>
                  <a:srgbClr val="00B0F0"/>
                </a:solidFill>
                <a:latin typeface="Berlin Sans FB Demi" panose="020E0802020502020306" pitchFamily="34" charset="0"/>
              </a:rPr>
              <a:t>k</a:t>
            </a:r>
            <a:r>
              <a:rPr lang="en-US" sz="5400" dirty="0">
                <a:solidFill>
                  <a:srgbClr val="FF0000"/>
                </a:solidFill>
                <a:latin typeface="Berlin Sans FB Demi" panose="020E0802020502020306" pitchFamily="34" charset="0"/>
              </a:rPr>
              <a:t> </a:t>
            </a:r>
            <a:r>
              <a:rPr lang="en-US" sz="5400" dirty="0">
                <a:solidFill>
                  <a:srgbClr val="9966FF"/>
                </a:solidFill>
                <a:latin typeface="Berlin Sans FB Demi" panose="020E0802020502020306" pitchFamily="34" charset="0"/>
              </a:rPr>
              <a:t>t</a:t>
            </a:r>
            <a:r>
              <a:rPr lang="en-US" sz="5400" dirty="0">
                <a:solidFill>
                  <a:srgbClr val="FF0000"/>
                </a:solidFill>
                <a:latin typeface="Berlin Sans FB Demi" panose="020E0802020502020306" pitchFamily="34" charset="0"/>
              </a:rPr>
              <a:t>h</a:t>
            </a:r>
            <a:r>
              <a:rPr lang="en-US" sz="5400" dirty="0">
                <a:solidFill>
                  <a:srgbClr val="F4750C"/>
                </a:solidFill>
                <a:latin typeface="Berlin Sans FB Demi" panose="020E0802020502020306" pitchFamily="34" charset="0"/>
              </a:rPr>
              <a:t>e</a:t>
            </a:r>
            <a:r>
              <a:rPr lang="en-US" sz="5400" dirty="0">
                <a:solidFill>
                  <a:srgbClr val="FF0000"/>
                </a:solidFill>
                <a:latin typeface="Berlin Sans FB Demi" panose="020E0802020502020306" pitchFamily="34" charset="0"/>
              </a:rPr>
              <a:t> </a:t>
            </a:r>
            <a:r>
              <a:rPr lang="en-US" sz="5400" dirty="0">
                <a:solidFill>
                  <a:srgbClr val="FFFF00"/>
                </a:solidFill>
                <a:latin typeface="Berlin Sans FB Demi" panose="020E0802020502020306" pitchFamily="34" charset="0"/>
              </a:rPr>
              <a:t>S</a:t>
            </a:r>
            <a:r>
              <a:rPr lang="en-US" sz="5400" dirty="0">
                <a:solidFill>
                  <a:srgbClr val="00B050"/>
                </a:solidFill>
                <a:latin typeface="Berlin Sans FB Demi" panose="020E0802020502020306" pitchFamily="34" charset="0"/>
              </a:rPr>
              <a:t>t</a:t>
            </a:r>
            <a:r>
              <a:rPr lang="en-US" sz="5400" dirty="0">
                <a:solidFill>
                  <a:srgbClr val="00B0F0"/>
                </a:solidFill>
                <a:latin typeface="Berlin Sans FB Demi" panose="020E0802020502020306" pitchFamily="34" charset="0"/>
              </a:rPr>
              <a:t>i</a:t>
            </a:r>
            <a:r>
              <a:rPr lang="en-US" sz="5400" dirty="0">
                <a:solidFill>
                  <a:srgbClr val="9966FF"/>
                </a:solidFill>
                <a:latin typeface="Berlin Sans FB Demi" panose="020E0802020502020306" pitchFamily="34" charset="0"/>
              </a:rPr>
              <a:t>g</a:t>
            </a:r>
            <a:r>
              <a:rPr lang="en-US" sz="5400" dirty="0">
                <a:solidFill>
                  <a:srgbClr val="FF0000"/>
                </a:solidFill>
                <a:latin typeface="Berlin Sans FB Demi" panose="020E0802020502020306" pitchFamily="34" charset="0"/>
              </a:rPr>
              <a:t>m</a:t>
            </a:r>
            <a:r>
              <a:rPr lang="en-US" sz="5400" dirty="0">
                <a:solidFill>
                  <a:srgbClr val="F4750C"/>
                </a:solidFill>
                <a:latin typeface="Berlin Sans FB Demi" panose="020E0802020502020306" pitchFamily="34" charset="0"/>
              </a:rPr>
              <a:t>a</a:t>
            </a:r>
          </a:p>
        </p:txBody>
      </p:sp>
      <p:sp>
        <p:nvSpPr>
          <p:cNvPr id="3" name="Content Placeholder 2"/>
          <p:cNvSpPr>
            <a:spLocks noGrp="1"/>
          </p:cNvSpPr>
          <p:nvPr>
            <p:ph idx="1"/>
          </p:nvPr>
        </p:nvSpPr>
        <p:spPr>
          <a:xfrm>
            <a:off x="91440" y="1553060"/>
            <a:ext cx="12015216" cy="5204356"/>
          </a:xfrm>
        </p:spPr>
        <p:txBody>
          <a:bodyPr>
            <a:normAutofit lnSpcReduction="10000"/>
          </a:bodyPr>
          <a:lstStyle/>
          <a:p>
            <a:pPr marL="0" indent="0">
              <a:buNone/>
            </a:pPr>
            <a:r>
              <a:rPr lang="en-US" sz="2400" dirty="0">
                <a:solidFill>
                  <a:srgbClr val="9966FF"/>
                </a:solidFill>
                <a:latin typeface="Berlin Sans FB Demi" panose="020E0802020502020306" pitchFamily="34" charset="0"/>
              </a:rPr>
              <a:t>A 2014 study found that LGBQ people who live in communities with more stigmatizing attitudes about their sexual orientation die an average of </a:t>
            </a:r>
            <a:r>
              <a:rPr lang="en-US" sz="2400" dirty="0">
                <a:solidFill>
                  <a:srgbClr val="FF33CC"/>
                </a:solidFill>
                <a:latin typeface="Berlin Sans FB Demi" panose="020E0802020502020306" pitchFamily="34" charset="0"/>
              </a:rPr>
              <a:t>12 years earlier </a:t>
            </a:r>
            <a:r>
              <a:rPr lang="en-US" sz="2400" dirty="0">
                <a:solidFill>
                  <a:srgbClr val="9966FF"/>
                </a:solidFill>
                <a:latin typeface="Berlin Sans FB Demi" panose="020E0802020502020306" pitchFamily="34" charset="0"/>
              </a:rPr>
              <a:t>than LGBQ people in the least-prejudiced communities.</a:t>
            </a:r>
          </a:p>
          <a:p>
            <a:pPr marL="0" indent="0">
              <a:buNone/>
            </a:pPr>
            <a:endParaRPr lang="en-US" sz="2400" dirty="0">
              <a:solidFill>
                <a:srgbClr val="9966FF"/>
              </a:solidFill>
              <a:latin typeface="Berlin Sans FB Demi" panose="020E0802020502020306" pitchFamily="34" charset="0"/>
            </a:endParaRPr>
          </a:p>
          <a:p>
            <a:pPr marL="0" indent="0" algn="r">
              <a:buNone/>
            </a:pPr>
            <a:r>
              <a:rPr lang="en-US" sz="2400" dirty="0">
                <a:solidFill>
                  <a:srgbClr val="9966FF"/>
                </a:solidFill>
                <a:latin typeface="Berlin Sans FB Demi" panose="020E0802020502020306" pitchFamily="34" charset="0"/>
              </a:rPr>
              <a:t>Numerous studies have shown that transgender people who experience more stigma and discrimination are more likely to experience mental health problems or suicidality.</a:t>
            </a:r>
          </a:p>
          <a:p>
            <a:pPr marL="0" indent="0">
              <a:buNone/>
            </a:pPr>
            <a:endParaRPr lang="en-US" sz="2400" dirty="0">
              <a:solidFill>
                <a:srgbClr val="9966FF"/>
              </a:solidFill>
              <a:latin typeface="Berlin Sans FB Demi" panose="020E0802020502020306" pitchFamily="34" charset="0"/>
            </a:endParaRPr>
          </a:p>
          <a:p>
            <a:r>
              <a:rPr lang="en-US" sz="2400" dirty="0">
                <a:solidFill>
                  <a:srgbClr val="9966FF"/>
                </a:solidFill>
                <a:latin typeface="Berlin Sans FB Demi" panose="020E0802020502020306" pitchFamily="34" charset="0"/>
              </a:rPr>
              <a:t>You as an individual have the opportunity to be a part of </a:t>
            </a:r>
            <a:r>
              <a:rPr lang="en-US" sz="2400" dirty="0">
                <a:solidFill>
                  <a:srgbClr val="FF33CC"/>
                </a:solidFill>
                <a:latin typeface="Berlin Sans FB Demi" panose="020E0802020502020306" pitchFamily="34" charset="0"/>
              </a:rPr>
              <a:t>breaking the stigma</a:t>
            </a:r>
            <a:r>
              <a:rPr lang="en-US" sz="2400" dirty="0">
                <a:solidFill>
                  <a:srgbClr val="9966FF"/>
                </a:solidFill>
                <a:latin typeface="Berlin Sans FB Demi" panose="020E0802020502020306" pitchFamily="34" charset="0"/>
              </a:rPr>
              <a:t>.</a:t>
            </a:r>
          </a:p>
          <a:p>
            <a:pPr algn="r"/>
            <a:r>
              <a:rPr lang="en-US" sz="2400" dirty="0">
                <a:solidFill>
                  <a:srgbClr val="FF33CC"/>
                </a:solidFill>
                <a:latin typeface="Berlin Sans FB Demi" panose="020E0802020502020306" pitchFamily="34" charset="0"/>
              </a:rPr>
              <a:t>You</a:t>
            </a:r>
            <a:r>
              <a:rPr lang="en-US" sz="2400" dirty="0">
                <a:solidFill>
                  <a:srgbClr val="9966FF"/>
                </a:solidFill>
                <a:latin typeface="Berlin Sans FB Demi" panose="020E0802020502020306" pitchFamily="34" charset="0"/>
              </a:rPr>
              <a:t> have the opportunity to build bridges and establish positive relationships with your youth. </a:t>
            </a:r>
          </a:p>
          <a:p>
            <a:pPr algn="r"/>
            <a:r>
              <a:rPr lang="en-US" sz="2400" dirty="0">
                <a:solidFill>
                  <a:srgbClr val="9966FF"/>
                </a:solidFill>
                <a:latin typeface="Berlin Sans FB Demi" panose="020E0802020502020306" pitchFamily="34" charset="0"/>
              </a:rPr>
              <a:t>You, as an organization, have an incredible opportunity to lead our community in realizing the benefits of inclusivity. </a:t>
            </a:r>
          </a:p>
          <a:p>
            <a:r>
              <a:rPr lang="en-US" sz="2400" dirty="0">
                <a:solidFill>
                  <a:srgbClr val="FF33CC"/>
                </a:solidFill>
                <a:latin typeface="Berlin Sans FB Demi" panose="020E0802020502020306" pitchFamily="34" charset="0"/>
              </a:rPr>
              <a:t>When you model the way, others notice. </a:t>
            </a:r>
            <a:r>
              <a:rPr lang="en-US" sz="2400" dirty="0">
                <a:solidFill>
                  <a:srgbClr val="9966FF"/>
                </a:solidFill>
                <a:latin typeface="Berlin Sans FB Demi" panose="020E0802020502020306" pitchFamily="34" charset="0"/>
              </a:rPr>
              <a:t>What are some ways you have thought of in the last few minutes that you could make this space more inclusive?</a:t>
            </a:r>
          </a:p>
        </p:txBody>
      </p:sp>
    </p:spTree>
    <p:extLst>
      <p:ext uri="{BB962C8B-B14F-4D97-AF65-F5344CB8AC3E}">
        <p14:creationId xmlns:p14="http://schemas.microsoft.com/office/powerpoint/2010/main" val="80240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260032"/>
            <a:ext cx="8610600" cy="1293028"/>
          </a:xfrm>
        </p:spPr>
        <p:txBody>
          <a:bodyPr>
            <a:normAutofit/>
          </a:bodyPr>
          <a:lstStyle/>
          <a:p>
            <a:r>
              <a:rPr lang="en-US" sz="5400" dirty="0">
                <a:solidFill>
                  <a:srgbClr val="FF0000"/>
                </a:solidFill>
                <a:latin typeface="Berlin Sans FB Demi" panose="020E0802020502020306" pitchFamily="34" charset="0"/>
              </a:rPr>
              <a:t>B</a:t>
            </a:r>
            <a:r>
              <a:rPr lang="en-US" sz="5400" dirty="0">
                <a:solidFill>
                  <a:srgbClr val="F4750C"/>
                </a:solidFill>
                <a:latin typeface="Berlin Sans FB Demi" panose="020E0802020502020306" pitchFamily="34" charset="0"/>
              </a:rPr>
              <a:t>r</a:t>
            </a:r>
            <a:r>
              <a:rPr lang="en-US" sz="5400" dirty="0">
                <a:solidFill>
                  <a:srgbClr val="FFFF00"/>
                </a:solidFill>
                <a:latin typeface="Berlin Sans FB Demi" panose="020E0802020502020306" pitchFamily="34" charset="0"/>
              </a:rPr>
              <a:t>e</a:t>
            </a:r>
            <a:r>
              <a:rPr lang="en-US" sz="5400" dirty="0">
                <a:solidFill>
                  <a:srgbClr val="00B050"/>
                </a:solidFill>
                <a:latin typeface="Berlin Sans FB Demi" panose="020E0802020502020306" pitchFamily="34" charset="0"/>
              </a:rPr>
              <a:t>a</a:t>
            </a:r>
            <a:r>
              <a:rPr lang="en-US" sz="5400" dirty="0">
                <a:solidFill>
                  <a:srgbClr val="00B0F0"/>
                </a:solidFill>
                <a:latin typeface="Berlin Sans FB Demi" panose="020E0802020502020306" pitchFamily="34" charset="0"/>
              </a:rPr>
              <a:t>k</a:t>
            </a:r>
            <a:r>
              <a:rPr lang="en-US" sz="5400" dirty="0">
                <a:solidFill>
                  <a:srgbClr val="FF0000"/>
                </a:solidFill>
                <a:latin typeface="Berlin Sans FB Demi" panose="020E0802020502020306" pitchFamily="34" charset="0"/>
              </a:rPr>
              <a:t> </a:t>
            </a:r>
            <a:r>
              <a:rPr lang="en-US" sz="5400" dirty="0">
                <a:solidFill>
                  <a:srgbClr val="9966FF"/>
                </a:solidFill>
                <a:latin typeface="Berlin Sans FB Demi" panose="020E0802020502020306" pitchFamily="34" charset="0"/>
              </a:rPr>
              <a:t>t</a:t>
            </a:r>
            <a:r>
              <a:rPr lang="en-US" sz="5400" dirty="0">
                <a:solidFill>
                  <a:srgbClr val="FF0000"/>
                </a:solidFill>
                <a:latin typeface="Berlin Sans FB Demi" panose="020E0802020502020306" pitchFamily="34" charset="0"/>
              </a:rPr>
              <a:t>h</a:t>
            </a:r>
            <a:r>
              <a:rPr lang="en-US" sz="5400" dirty="0">
                <a:solidFill>
                  <a:srgbClr val="F4750C"/>
                </a:solidFill>
                <a:latin typeface="Berlin Sans FB Demi" panose="020E0802020502020306" pitchFamily="34" charset="0"/>
              </a:rPr>
              <a:t>e</a:t>
            </a:r>
            <a:r>
              <a:rPr lang="en-US" sz="5400" dirty="0">
                <a:solidFill>
                  <a:srgbClr val="FF0000"/>
                </a:solidFill>
                <a:latin typeface="Berlin Sans FB Demi" panose="020E0802020502020306" pitchFamily="34" charset="0"/>
              </a:rPr>
              <a:t> </a:t>
            </a:r>
            <a:r>
              <a:rPr lang="en-US" sz="5400" dirty="0">
                <a:solidFill>
                  <a:srgbClr val="FFFF00"/>
                </a:solidFill>
                <a:latin typeface="Berlin Sans FB Demi" panose="020E0802020502020306" pitchFamily="34" charset="0"/>
              </a:rPr>
              <a:t>S</a:t>
            </a:r>
            <a:r>
              <a:rPr lang="en-US" sz="5400" dirty="0">
                <a:solidFill>
                  <a:srgbClr val="00B050"/>
                </a:solidFill>
                <a:latin typeface="Berlin Sans FB Demi" panose="020E0802020502020306" pitchFamily="34" charset="0"/>
              </a:rPr>
              <a:t>t</a:t>
            </a:r>
            <a:r>
              <a:rPr lang="en-US" sz="5400" dirty="0">
                <a:solidFill>
                  <a:srgbClr val="00B0F0"/>
                </a:solidFill>
                <a:latin typeface="Berlin Sans FB Demi" panose="020E0802020502020306" pitchFamily="34" charset="0"/>
              </a:rPr>
              <a:t>i</a:t>
            </a:r>
            <a:r>
              <a:rPr lang="en-US" sz="5400" dirty="0">
                <a:solidFill>
                  <a:srgbClr val="9966FF"/>
                </a:solidFill>
                <a:latin typeface="Berlin Sans FB Demi" panose="020E0802020502020306" pitchFamily="34" charset="0"/>
              </a:rPr>
              <a:t>g</a:t>
            </a:r>
            <a:r>
              <a:rPr lang="en-US" sz="5400" dirty="0">
                <a:solidFill>
                  <a:srgbClr val="FF0000"/>
                </a:solidFill>
                <a:latin typeface="Berlin Sans FB Demi" panose="020E0802020502020306" pitchFamily="34" charset="0"/>
              </a:rPr>
              <a:t>m</a:t>
            </a:r>
            <a:r>
              <a:rPr lang="en-US" sz="5400" dirty="0">
                <a:solidFill>
                  <a:srgbClr val="F4750C"/>
                </a:solidFill>
                <a:latin typeface="Berlin Sans FB Demi" panose="020E0802020502020306" pitchFamily="34" charset="0"/>
              </a:rPr>
              <a:t>a</a:t>
            </a:r>
          </a:p>
        </p:txBody>
      </p:sp>
      <p:sp>
        <p:nvSpPr>
          <p:cNvPr id="3" name="Content Placeholder 2"/>
          <p:cNvSpPr>
            <a:spLocks noGrp="1"/>
          </p:cNvSpPr>
          <p:nvPr>
            <p:ph idx="1"/>
          </p:nvPr>
        </p:nvSpPr>
        <p:spPr>
          <a:xfrm>
            <a:off x="91440" y="1553060"/>
            <a:ext cx="12015216" cy="5204356"/>
          </a:xfrm>
        </p:spPr>
        <p:txBody>
          <a:bodyPr>
            <a:normAutofit/>
          </a:bodyPr>
          <a:lstStyle/>
          <a:p>
            <a:r>
              <a:rPr lang="en-US" sz="2400" dirty="0">
                <a:solidFill>
                  <a:srgbClr val="FF33CC"/>
                </a:solidFill>
                <a:latin typeface="Berlin Sans FB Demi" panose="020E0802020502020306" pitchFamily="34" charset="0"/>
              </a:rPr>
              <a:t>When you model the way, others notice. </a:t>
            </a:r>
            <a:r>
              <a:rPr lang="en-US" sz="2400" dirty="0">
                <a:solidFill>
                  <a:srgbClr val="9966FF"/>
                </a:solidFill>
                <a:latin typeface="Berlin Sans FB Demi" panose="020E0802020502020306" pitchFamily="34" charset="0"/>
              </a:rPr>
              <a:t>What are some ways you have thought of in the last few minutes that you could make this space more inclusive?</a:t>
            </a:r>
          </a:p>
          <a:p>
            <a:r>
              <a:rPr lang="en-US" sz="2400" dirty="0">
                <a:solidFill>
                  <a:srgbClr val="FF33CC"/>
                </a:solidFill>
                <a:latin typeface="Berlin Sans FB Demi" panose="020E0802020502020306" pitchFamily="34" charset="0"/>
              </a:rPr>
              <a:t>Implement non-gendered language wherever possible. </a:t>
            </a:r>
          </a:p>
          <a:p>
            <a:pPr lvl="1"/>
            <a:r>
              <a:rPr lang="en-US" sz="2400" dirty="0">
                <a:solidFill>
                  <a:srgbClr val="FF0000"/>
                </a:solidFill>
                <a:latin typeface="Berlin Sans FB Demi" panose="020E0802020502020306" pitchFamily="34" charset="0"/>
              </a:rPr>
              <a:t>“Ladies and Gentlemen/Boys and Girls” </a:t>
            </a:r>
          </a:p>
          <a:p>
            <a:pPr lvl="1"/>
            <a:r>
              <a:rPr lang="en-US" sz="2400" dirty="0">
                <a:solidFill>
                  <a:srgbClr val="9966FF"/>
                </a:solidFill>
                <a:latin typeface="Berlin Sans FB Demi" panose="020E0802020502020306" pitchFamily="34" charset="0"/>
              </a:rPr>
              <a:t>“Friends, Folks, Everyone, </a:t>
            </a:r>
            <a:r>
              <a:rPr lang="en-US" sz="2400" dirty="0" err="1">
                <a:solidFill>
                  <a:srgbClr val="9966FF"/>
                </a:solidFill>
                <a:latin typeface="Berlin Sans FB Demi" panose="020E0802020502020306" pitchFamily="34" charset="0"/>
              </a:rPr>
              <a:t>Y’all</a:t>
            </a:r>
            <a:r>
              <a:rPr lang="en-US" sz="2400" dirty="0">
                <a:solidFill>
                  <a:srgbClr val="9966FF"/>
                </a:solidFill>
                <a:latin typeface="Berlin Sans FB Demi" panose="020E0802020502020306" pitchFamily="34" charset="0"/>
              </a:rPr>
              <a:t>, Students, People, Persons”</a:t>
            </a:r>
          </a:p>
          <a:p>
            <a:pPr lvl="1"/>
            <a:r>
              <a:rPr lang="en-US" sz="2400" dirty="0">
                <a:solidFill>
                  <a:srgbClr val="FF33CC"/>
                </a:solidFill>
                <a:latin typeface="Berlin Sans FB Demi" panose="020E0802020502020306" pitchFamily="34" charset="0"/>
              </a:rPr>
              <a:t>Does a form really need to have gender on it?</a:t>
            </a:r>
          </a:p>
          <a:p>
            <a:pPr lvl="2"/>
            <a:r>
              <a:rPr lang="en-US" sz="2400" dirty="0">
                <a:solidFill>
                  <a:srgbClr val="9966FF"/>
                </a:solidFill>
                <a:latin typeface="Berlin Sans FB Demi" panose="020E0802020502020306" pitchFamily="34" charset="0"/>
              </a:rPr>
              <a:t>If it does, how can we make sure other options are acceptable?</a:t>
            </a:r>
          </a:p>
          <a:p>
            <a:pPr lvl="2"/>
            <a:endParaRPr lang="en-US" sz="2400" dirty="0">
              <a:solidFill>
                <a:srgbClr val="9966FF"/>
              </a:solidFill>
              <a:latin typeface="Berlin Sans FB Demi" panose="020E0802020502020306" pitchFamily="34" charset="0"/>
            </a:endParaRPr>
          </a:p>
          <a:p>
            <a:r>
              <a:rPr lang="en-US" sz="2400" dirty="0">
                <a:solidFill>
                  <a:srgbClr val="9966FF"/>
                </a:solidFill>
                <a:latin typeface="Berlin Sans FB Demi" panose="020E0802020502020306" pitchFamily="34" charset="0"/>
              </a:rPr>
              <a:t>When you hear things like “In my day, we didn’t have XYZ” whether it is in relation to disabilities, gender, sexuality, or any other identity you can be a part of stopping that kind of language by saying:</a:t>
            </a:r>
          </a:p>
          <a:p>
            <a:r>
              <a:rPr lang="en-US" sz="2400" dirty="0">
                <a:solidFill>
                  <a:srgbClr val="9966FF"/>
                </a:solidFill>
                <a:latin typeface="Berlin Sans FB Demi" panose="020E0802020502020306" pitchFamily="34" charset="0"/>
              </a:rPr>
              <a:t>“I think what you mean is people used to suffer through quietly because they had zero support or understanding.”</a:t>
            </a:r>
          </a:p>
        </p:txBody>
      </p:sp>
    </p:spTree>
    <p:extLst>
      <p:ext uri="{BB962C8B-B14F-4D97-AF65-F5344CB8AC3E}">
        <p14:creationId xmlns:p14="http://schemas.microsoft.com/office/powerpoint/2010/main" val="348122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273719"/>
            <a:ext cx="8610600" cy="1293028"/>
          </a:xfrm>
        </p:spPr>
        <p:txBody>
          <a:bodyPr>
            <a:normAutofit/>
          </a:bodyPr>
          <a:lstStyle/>
          <a:p>
            <a:r>
              <a:rPr lang="en-US" sz="6000" dirty="0">
                <a:solidFill>
                  <a:srgbClr val="FF0000"/>
                </a:solidFill>
                <a:latin typeface="Berlin Sans FB Demi" panose="020E0802020502020306" pitchFamily="34" charset="0"/>
              </a:rPr>
              <a:t>W</a:t>
            </a:r>
            <a:r>
              <a:rPr lang="en-US" sz="6000" dirty="0">
                <a:solidFill>
                  <a:srgbClr val="F4750C"/>
                </a:solidFill>
                <a:latin typeface="Berlin Sans FB Demi" panose="020E0802020502020306" pitchFamily="34" charset="0"/>
              </a:rPr>
              <a:t>h</a:t>
            </a:r>
            <a:r>
              <a:rPr lang="en-US" sz="6000" dirty="0">
                <a:solidFill>
                  <a:srgbClr val="FFFF00"/>
                </a:solidFill>
                <a:latin typeface="Berlin Sans FB Demi" panose="020E0802020502020306" pitchFamily="34" charset="0"/>
              </a:rPr>
              <a:t>o</a:t>
            </a:r>
            <a:r>
              <a:rPr lang="en-US" sz="6000" dirty="0">
                <a:latin typeface="Berlin Sans FB Demi" panose="020E0802020502020306" pitchFamily="34" charset="0"/>
              </a:rPr>
              <a:t> </a:t>
            </a:r>
            <a:r>
              <a:rPr lang="en-US" sz="6000" dirty="0">
                <a:solidFill>
                  <a:srgbClr val="00B050"/>
                </a:solidFill>
                <a:latin typeface="Berlin Sans FB Demi" panose="020E0802020502020306" pitchFamily="34" charset="0"/>
              </a:rPr>
              <a:t>a</a:t>
            </a:r>
            <a:r>
              <a:rPr lang="en-US" sz="6000" dirty="0">
                <a:solidFill>
                  <a:srgbClr val="00B0F0"/>
                </a:solidFill>
                <a:latin typeface="Berlin Sans FB Demi" panose="020E0802020502020306" pitchFamily="34" charset="0"/>
              </a:rPr>
              <a:t>m </a:t>
            </a:r>
            <a:r>
              <a:rPr lang="en-US" sz="6000" dirty="0">
                <a:solidFill>
                  <a:srgbClr val="DC25EF"/>
                </a:solidFill>
                <a:latin typeface="Berlin Sans FB Demi" panose="020E0802020502020306" pitchFamily="34" charset="0"/>
              </a:rPr>
              <a:t>I</a:t>
            </a:r>
            <a:r>
              <a:rPr lang="en-US" sz="6000" dirty="0">
                <a:solidFill>
                  <a:srgbClr val="FF0000"/>
                </a:solidFill>
                <a:latin typeface="Berlin Sans FB Demi" panose="020E0802020502020306" pitchFamily="34" charset="0"/>
              </a:rPr>
              <a:t>?</a:t>
            </a:r>
          </a:p>
        </p:txBody>
      </p:sp>
      <p:sp>
        <p:nvSpPr>
          <p:cNvPr id="3" name="Content Placeholder 2"/>
          <p:cNvSpPr>
            <a:spLocks noGrp="1"/>
          </p:cNvSpPr>
          <p:nvPr>
            <p:ph idx="1"/>
          </p:nvPr>
        </p:nvSpPr>
        <p:spPr>
          <a:xfrm>
            <a:off x="2625645" y="924674"/>
            <a:ext cx="9566355" cy="5933326"/>
          </a:xfrm>
        </p:spPr>
        <p:txBody>
          <a:bodyPr>
            <a:normAutofit/>
          </a:bodyPr>
          <a:lstStyle/>
          <a:p>
            <a:pPr marL="457200" lvl="1" indent="0">
              <a:buNone/>
            </a:pPr>
            <a:endParaRPr lang="en-US" dirty="0">
              <a:latin typeface="Berlin Sans FB Demi" panose="020E0802020502020306" pitchFamily="34" charset="0"/>
            </a:endParaRPr>
          </a:p>
          <a:p>
            <a:pPr marL="0" indent="0">
              <a:buNone/>
            </a:pPr>
            <a:r>
              <a:rPr lang="en-US" sz="3200" u="sng" dirty="0">
                <a:solidFill>
                  <a:srgbClr val="00B0F0"/>
                </a:solidFill>
                <a:latin typeface="Berlin Sans FB Demi" panose="020E0802020502020306" pitchFamily="34" charset="0"/>
              </a:rPr>
              <a:t>Jackie Gunderson</a:t>
            </a:r>
            <a:r>
              <a:rPr lang="en-US" sz="3200" dirty="0">
                <a:solidFill>
                  <a:srgbClr val="00B0F0"/>
                </a:solidFill>
                <a:latin typeface="Berlin Sans FB Demi" panose="020E0802020502020306" pitchFamily="34" charset="0"/>
              </a:rPr>
              <a:t>-</a:t>
            </a:r>
            <a:r>
              <a:rPr lang="en-US" dirty="0">
                <a:solidFill>
                  <a:srgbClr val="00B0F0"/>
                </a:solidFill>
                <a:latin typeface="Berlin Sans FB Demi" panose="020E0802020502020306" pitchFamily="34" charset="0"/>
              </a:rPr>
              <a:t> </a:t>
            </a:r>
          </a:p>
          <a:p>
            <a:pPr lvl="1"/>
            <a:r>
              <a:rPr lang="en-US" sz="2400" dirty="0">
                <a:solidFill>
                  <a:srgbClr val="DC25EF"/>
                </a:solidFill>
                <a:latin typeface="Berlin Sans FB Demi" panose="020E0802020502020306" pitchFamily="34" charset="0"/>
              </a:rPr>
              <a:t>Pronouns: She/Her </a:t>
            </a:r>
          </a:p>
          <a:p>
            <a:pPr lvl="1"/>
            <a:r>
              <a:rPr lang="en-US" sz="2400" dirty="0">
                <a:solidFill>
                  <a:srgbClr val="FF0000"/>
                </a:solidFill>
                <a:latin typeface="Berlin Sans FB Demi" panose="020E0802020502020306" pitchFamily="34" charset="0"/>
              </a:rPr>
              <a:t>Lead Facilitator of Friends Like Us (youth group) through the CIPHC</a:t>
            </a:r>
          </a:p>
          <a:p>
            <a:pPr lvl="2"/>
            <a:r>
              <a:rPr lang="en-US" sz="2200" dirty="0">
                <a:solidFill>
                  <a:srgbClr val="F4750C"/>
                </a:solidFill>
                <a:latin typeface="Berlin Sans FB Demi" panose="020E0802020502020306" pitchFamily="34" charset="0"/>
              </a:rPr>
              <a:t>“</a:t>
            </a:r>
            <a:r>
              <a:rPr lang="en-US" sz="2200" i="1" dirty="0">
                <a:solidFill>
                  <a:srgbClr val="F4750C"/>
                </a:solidFill>
                <a:latin typeface="Berlin Sans FB Demi" panose="020E0802020502020306" pitchFamily="34" charset="0"/>
              </a:rPr>
              <a:t>A safe space to be yourself, whoever that might be</a:t>
            </a:r>
            <a:r>
              <a:rPr lang="en-US" sz="2200" dirty="0">
                <a:solidFill>
                  <a:srgbClr val="F4750C"/>
                </a:solidFill>
                <a:latin typeface="Berlin Sans FB Demi" panose="020E0802020502020306" pitchFamily="34" charset="0"/>
              </a:rPr>
              <a:t>.” </a:t>
            </a:r>
          </a:p>
          <a:p>
            <a:pPr lvl="2"/>
            <a:r>
              <a:rPr lang="en-US" sz="2200" dirty="0">
                <a:solidFill>
                  <a:srgbClr val="FFFF00"/>
                </a:solidFill>
                <a:latin typeface="Berlin Sans FB Demi" panose="020E0802020502020306" pitchFamily="34" charset="0"/>
              </a:rPr>
              <a:t>For youth 13-19 years old</a:t>
            </a:r>
          </a:p>
          <a:p>
            <a:pPr lvl="1"/>
            <a:r>
              <a:rPr lang="en-US" sz="2400" dirty="0">
                <a:solidFill>
                  <a:srgbClr val="00B050"/>
                </a:solidFill>
                <a:latin typeface="Berlin Sans FB Demi" panose="020E0802020502020306" pitchFamily="34" charset="0"/>
              </a:rPr>
              <a:t>Married (for 5 years) to an amazing partner (and chef) who happens to be non-binary (uses they/them pronouns)</a:t>
            </a:r>
          </a:p>
          <a:p>
            <a:pPr lvl="1"/>
            <a:r>
              <a:rPr lang="en-US" sz="2400" dirty="0">
                <a:solidFill>
                  <a:srgbClr val="00B0F0"/>
                </a:solidFill>
                <a:latin typeface="Berlin Sans FB Demi" panose="020E0802020502020306" pitchFamily="34" charset="0"/>
              </a:rPr>
              <a:t>Roller Derby Athlete</a:t>
            </a:r>
          </a:p>
          <a:p>
            <a:pPr lvl="1"/>
            <a:r>
              <a:rPr lang="en-US" sz="2400" dirty="0">
                <a:solidFill>
                  <a:srgbClr val="DC25EF"/>
                </a:solidFill>
                <a:latin typeface="Berlin Sans FB Demi" panose="020E0802020502020306" pitchFamily="34" charset="0"/>
              </a:rPr>
              <a:t>Director of the Penguin Project of McLean County</a:t>
            </a:r>
          </a:p>
          <a:p>
            <a:pPr lvl="1"/>
            <a:r>
              <a:rPr lang="en-US" sz="2400" dirty="0">
                <a:solidFill>
                  <a:srgbClr val="FF0000"/>
                </a:solidFill>
                <a:latin typeface="Berlin Sans FB Demi" panose="020E0802020502020306" pitchFamily="34" charset="0"/>
              </a:rPr>
              <a:t>Full-time ISU employee and full-time student</a:t>
            </a:r>
          </a:p>
          <a:p>
            <a:pPr lvl="1"/>
            <a:r>
              <a:rPr lang="en-US" sz="2400" dirty="0">
                <a:solidFill>
                  <a:srgbClr val="F4750C"/>
                </a:solidFill>
                <a:latin typeface="Berlin Sans FB Demi" panose="020E0802020502020306" pitchFamily="34" charset="0"/>
              </a:rPr>
              <a:t>Dedicated to my community</a:t>
            </a:r>
          </a:p>
          <a:p>
            <a:pPr lvl="1"/>
            <a:r>
              <a:rPr lang="en-US" sz="2400" dirty="0">
                <a:solidFill>
                  <a:srgbClr val="FFFF00"/>
                </a:solidFill>
                <a:latin typeface="Berlin Sans FB Demi" panose="020E0802020502020306" pitchFamily="34" charset="0"/>
              </a:rPr>
              <a:t>Openly queer, outspoken advocate</a:t>
            </a:r>
          </a:p>
          <a:p>
            <a:pPr lvl="1"/>
            <a:r>
              <a:rPr lang="en-US" sz="2300" dirty="0">
                <a:solidFill>
                  <a:srgbClr val="00B050"/>
                </a:solidFill>
                <a:latin typeface="Berlin Sans FB Demi" panose="020E0802020502020306" pitchFamily="34" charset="0"/>
              </a:rPr>
              <a:t>Recently transitioned back into civilian life after running for office</a:t>
            </a:r>
          </a:p>
        </p:txBody>
      </p:sp>
      <p:pic>
        <p:nvPicPr>
          <p:cNvPr id="6" name="Picture 5">
            <a:extLst>
              <a:ext uri="{FF2B5EF4-FFF2-40B4-BE49-F238E27FC236}">
                <a16:creationId xmlns:a16="http://schemas.microsoft.com/office/drawing/2014/main" id="{0E63E96E-E334-4B9F-B81C-F102CDB96F4F}"/>
              </a:ext>
            </a:extLst>
          </p:cNvPr>
          <p:cNvPicPr>
            <a:picLocks noChangeAspect="1"/>
          </p:cNvPicPr>
          <p:nvPr/>
        </p:nvPicPr>
        <p:blipFill rotWithShape="1">
          <a:blip r:embed="rId3">
            <a:extLst>
              <a:ext uri="{28A0092B-C50C-407E-A947-70E740481C1C}">
                <a14:useLocalDpi xmlns:a14="http://schemas.microsoft.com/office/drawing/2010/main" val="0"/>
              </a:ext>
            </a:extLst>
          </a:blip>
          <a:srcRect t="17595"/>
          <a:stretch/>
        </p:blipFill>
        <p:spPr>
          <a:xfrm>
            <a:off x="507769" y="823760"/>
            <a:ext cx="2058322" cy="2540877"/>
          </a:xfrm>
          <a:prstGeom prst="rect">
            <a:avLst/>
          </a:prstGeom>
        </p:spPr>
      </p:pic>
      <p:pic>
        <p:nvPicPr>
          <p:cNvPr id="7" name="Picture 2" descr="Image may contain: Jackie Gunderson and Cecil Gunderson, people sitting">
            <a:extLst>
              <a:ext uri="{FF2B5EF4-FFF2-40B4-BE49-F238E27FC236}">
                <a16:creationId xmlns:a16="http://schemas.microsoft.com/office/drawing/2014/main" id="{0AA1FBB4-9E29-46AF-8CB1-D1496C6A59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826" t="22846" r="5756" b="15339"/>
          <a:stretch/>
        </p:blipFill>
        <p:spPr bwMode="auto">
          <a:xfrm>
            <a:off x="0" y="3364637"/>
            <a:ext cx="3073861" cy="3493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66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260032"/>
            <a:ext cx="8610600" cy="1293028"/>
          </a:xfrm>
        </p:spPr>
        <p:txBody>
          <a:bodyPr>
            <a:normAutofit/>
          </a:bodyPr>
          <a:lstStyle/>
          <a:p>
            <a:r>
              <a:rPr lang="en-US" sz="5400" dirty="0">
                <a:solidFill>
                  <a:srgbClr val="FF0000"/>
                </a:solidFill>
                <a:latin typeface="Berlin Sans FB Demi" panose="020E0802020502020306" pitchFamily="34" charset="0"/>
              </a:rPr>
              <a:t>B</a:t>
            </a:r>
            <a:r>
              <a:rPr lang="en-US" sz="5400" dirty="0">
                <a:solidFill>
                  <a:srgbClr val="F4750C"/>
                </a:solidFill>
                <a:latin typeface="Berlin Sans FB Demi" panose="020E0802020502020306" pitchFamily="34" charset="0"/>
              </a:rPr>
              <a:t>r</a:t>
            </a:r>
            <a:r>
              <a:rPr lang="en-US" sz="5400" dirty="0">
                <a:solidFill>
                  <a:srgbClr val="FFFF00"/>
                </a:solidFill>
                <a:latin typeface="Berlin Sans FB Demi" panose="020E0802020502020306" pitchFamily="34" charset="0"/>
              </a:rPr>
              <a:t>e</a:t>
            </a:r>
            <a:r>
              <a:rPr lang="en-US" sz="5400" dirty="0">
                <a:solidFill>
                  <a:srgbClr val="00B050"/>
                </a:solidFill>
                <a:latin typeface="Berlin Sans FB Demi" panose="020E0802020502020306" pitchFamily="34" charset="0"/>
              </a:rPr>
              <a:t>a</a:t>
            </a:r>
            <a:r>
              <a:rPr lang="en-US" sz="5400" dirty="0">
                <a:solidFill>
                  <a:srgbClr val="00B0F0"/>
                </a:solidFill>
                <a:latin typeface="Berlin Sans FB Demi" panose="020E0802020502020306" pitchFamily="34" charset="0"/>
              </a:rPr>
              <a:t>k</a:t>
            </a:r>
            <a:r>
              <a:rPr lang="en-US" sz="5400" dirty="0">
                <a:solidFill>
                  <a:srgbClr val="FF0000"/>
                </a:solidFill>
                <a:latin typeface="Berlin Sans FB Demi" panose="020E0802020502020306" pitchFamily="34" charset="0"/>
              </a:rPr>
              <a:t> </a:t>
            </a:r>
            <a:r>
              <a:rPr lang="en-US" sz="5400" dirty="0">
                <a:solidFill>
                  <a:srgbClr val="9966FF"/>
                </a:solidFill>
                <a:latin typeface="Berlin Sans FB Demi" panose="020E0802020502020306" pitchFamily="34" charset="0"/>
              </a:rPr>
              <a:t>t</a:t>
            </a:r>
            <a:r>
              <a:rPr lang="en-US" sz="5400" dirty="0">
                <a:solidFill>
                  <a:srgbClr val="FF0000"/>
                </a:solidFill>
                <a:latin typeface="Berlin Sans FB Demi" panose="020E0802020502020306" pitchFamily="34" charset="0"/>
              </a:rPr>
              <a:t>h</a:t>
            </a:r>
            <a:r>
              <a:rPr lang="en-US" sz="5400" dirty="0">
                <a:solidFill>
                  <a:srgbClr val="F4750C"/>
                </a:solidFill>
                <a:latin typeface="Berlin Sans FB Demi" panose="020E0802020502020306" pitchFamily="34" charset="0"/>
              </a:rPr>
              <a:t>e</a:t>
            </a:r>
            <a:r>
              <a:rPr lang="en-US" sz="5400" dirty="0">
                <a:solidFill>
                  <a:srgbClr val="FF0000"/>
                </a:solidFill>
                <a:latin typeface="Berlin Sans FB Demi" panose="020E0802020502020306" pitchFamily="34" charset="0"/>
              </a:rPr>
              <a:t> </a:t>
            </a:r>
            <a:r>
              <a:rPr lang="en-US" sz="5400" dirty="0">
                <a:solidFill>
                  <a:srgbClr val="FFFF00"/>
                </a:solidFill>
                <a:latin typeface="Berlin Sans FB Demi" panose="020E0802020502020306" pitchFamily="34" charset="0"/>
              </a:rPr>
              <a:t>S</a:t>
            </a:r>
            <a:r>
              <a:rPr lang="en-US" sz="5400" dirty="0">
                <a:solidFill>
                  <a:srgbClr val="00B050"/>
                </a:solidFill>
                <a:latin typeface="Berlin Sans FB Demi" panose="020E0802020502020306" pitchFamily="34" charset="0"/>
              </a:rPr>
              <a:t>t</a:t>
            </a:r>
            <a:r>
              <a:rPr lang="en-US" sz="5400" dirty="0">
                <a:solidFill>
                  <a:srgbClr val="00B0F0"/>
                </a:solidFill>
                <a:latin typeface="Berlin Sans FB Demi" panose="020E0802020502020306" pitchFamily="34" charset="0"/>
              </a:rPr>
              <a:t>i</a:t>
            </a:r>
            <a:r>
              <a:rPr lang="en-US" sz="5400" dirty="0">
                <a:solidFill>
                  <a:srgbClr val="9966FF"/>
                </a:solidFill>
                <a:latin typeface="Berlin Sans FB Demi" panose="020E0802020502020306" pitchFamily="34" charset="0"/>
              </a:rPr>
              <a:t>g</a:t>
            </a:r>
            <a:r>
              <a:rPr lang="en-US" sz="5400" dirty="0">
                <a:solidFill>
                  <a:srgbClr val="FF0000"/>
                </a:solidFill>
                <a:latin typeface="Berlin Sans FB Demi" panose="020E0802020502020306" pitchFamily="34" charset="0"/>
              </a:rPr>
              <a:t>m</a:t>
            </a:r>
            <a:r>
              <a:rPr lang="en-US" sz="5400" dirty="0">
                <a:solidFill>
                  <a:srgbClr val="F4750C"/>
                </a:solidFill>
                <a:latin typeface="Berlin Sans FB Demi" panose="020E0802020502020306" pitchFamily="34" charset="0"/>
              </a:rPr>
              <a:t>a</a:t>
            </a:r>
          </a:p>
        </p:txBody>
      </p:sp>
      <p:sp>
        <p:nvSpPr>
          <p:cNvPr id="3" name="Content Placeholder 2"/>
          <p:cNvSpPr>
            <a:spLocks noGrp="1"/>
          </p:cNvSpPr>
          <p:nvPr>
            <p:ph idx="1"/>
          </p:nvPr>
        </p:nvSpPr>
        <p:spPr>
          <a:xfrm>
            <a:off x="91440" y="1553060"/>
            <a:ext cx="12015216" cy="5204356"/>
          </a:xfrm>
        </p:spPr>
        <p:txBody>
          <a:bodyPr>
            <a:normAutofit/>
          </a:bodyPr>
          <a:lstStyle/>
          <a:p>
            <a:r>
              <a:rPr lang="en-US" sz="2400" dirty="0">
                <a:solidFill>
                  <a:srgbClr val="DC25EF"/>
                </a:solidFill>
                <a:latin typeface="Berlin Sans FB Demi" panose="020E0802020502020306" pitchFamily="34" charset="0"/>
              </a:rPr>
              <a:t>When you hear things like </a:t>
            </a:r>
            <a:r>
              <a:rPr lang="en-US" sz="2400" dirty="0">
                <a:solidFill>
                  <a:srgbClr val="FF0000"/>
                </a:solidFill>
                <a:latin typeface="Berlin Sans FB Demi" panose="020E0802020502020306" pitchFamily="34" charset="0"/>
              </a:rPr>
              <a:t>“In my day, we didn’t have XYZ” </a:t>
            </a:r>
            <a:r>
              <a:rPr lang="en-US" sz="2400" dirty="0">
                <a:solidFill>
                  <a:srgbClr val="DC25EF"/>
                </a:solidFill>
                <a:latin typeface="Berlin Sans FB Demi" panose="020E0802020502020306" pitchFamily="34" charset="0"/>
              </a:rPr>
              <a:t>whether it is in relation to disabilities, gender, sexuality, or any other identity you can be a part of stopping that kind of language by saying:</a:t>
            </a:r>
          </a:p>
          <a:p>
            <a:r>
              <a:rPr lang="en-US" sz="2400" dirty="0">
                <a:solidFill>
                  <a:srgbClr val="FF0000"/>
                </a:solidFill>
                <a:latin typeface="Berlin Sans FB Demi" panose="020E0802020502020306" pitchFamily="34" charset="0"/>
              </a:rPr>
              <a:t>“I think what you mean is people used to suffer through quietly because they had zero support or understanding.”</a:t>
            </a:r>
          </a:p>
          <a:p>
            <a:r>
              <a:rPr lang="en-US" sz="2400" dirty="0">
                <a:solidFill>
                  <a:srgbClr val="DC25EF"/>
                </a:solidFill>
                <a:latin typeface="Berlin Sans FB Demi" panose="020E0802020502020306" pitchFamily="34" charset="0"/>
              </a:rPr>
              <a:t>We have an opportunity to build a world where these young people see themselves represented in their education, their community, and in leadership, therefore they have the opportunity to live authentically with the proper supports in place. </a:t>
            </a:r>
          </a:p>
          <a:p>
            <a:r>
              <a:rPr lang="en-US" sz="2400" dirty="0">
                <a:solidFill>
                  <a:srgbClr val="FF0000"/>
                </a:solidFill>
                <a:latin typeface="Berlin Sans FB Demi" panose="020E0802020502020306" pitchFamily="34" charset="0"/>
              </a:rPr>
              <a:t>Representation Matters! </a:t>
            </a:r>
          </a:p>
          <a:p>
            <a:pPr lvl="1"/>
            <a:r>
              <a:rPr lang="en-US" sz="2400" dirty="0">
                <a:solidFill>
                  <a:srgbClr val="FF0000"/>
                </a:solidFill>
                <a:latin typeface="Berlin Sans FB Demi" panose="020E0802020502020306" pitchFamily="34" charset="0"/>
              </a:rPr>
              <a:t>When</a:t>
            </a:r>
            <a:r>
              <a:rPr lang="en-US" sz="2400" dirty="0">
                <a:solidFill>
                  <a:srgbClr val="DC25EF"/>
                </a:solidFill>
                <a:latin typeface="Berlin Sans FB Demi" panose="020E0802020502020306" pitchFamily="34" charset="0"/>
              </a:rPr>
              <a:t> </a:t>
            </a:r>
            <a:r>
              <a:rPr lang="en-US" sz="2400" dirty="0">
                <a:solidFill>
                  <a:srgbClr val="FFC000"/>
                </a:solidFill>
                <a:latin typeface="Berlin Sans FB Demi" panose="020E0802020502020306" pitchFamily="34" charset="0"/>
              </a:rPr>
              <a:t>I live </a:t>
            </a:r>
            <a:r>
              <a:rPr lang="en-US" sz="2400" dirty="0">
                <a:solidFill>
                  <a:srgbClr val="FFFF00"/>
                </a:solidFill>
                <a:latin typeface="Berlin Sans FB Demi" panose="020E0802020502020306" pitchFamily="34" charset="0"/>
              </a:rPr>
              <a:t>loudly,</a:t>
            </a:r>
            <a:r>
              <a:rPr lang="en-US" sz="2400" dirty="0">
                <a:solidFill>
                  <a:srgbClr val="DC25EF"/>
                </a:solidFill>
                <a:latin typeface="Berlin Sans FB Demi" panose="020E0802020502020306" pitchFamily="34" charset="0"/>
              </a:rPr>
              <a:t> </a:t>
            </a:r>
            <a:r>
              <a:rPr lang="en-US" sz="2400" dirty="0">
                <a:solidFill>
                  <a:srgbClr val="00B050"/>
                </a:solidFill>
                <a:latin typeface="Berlin Sans FB Demi" panose="020E0802020502020306" pitchFamily="34" charset="0"/>
              </a:rPr>
              <a:t>proudly,</a:t>
            </a:r>
            <a:r>
              <a:rPr lang="en-US" sz="2400" dirty="0">
                <a:solidFill>
                  <a:srgbClr val="DC25EF"/>
                </a:solidFill>
                <a:latin typeface="Berlin Sans FB Demi" panose="020E0802020502020306" pitchFamily="34" charset="0"/>
              </a:rPr>
              <a:t> </a:t>
            </a:r>
            <a:r>
              <a:rPr lang="en-US" sz="2400" dirty="0">
                <a:solidFill>
                  <a:srgbClr val="15C2FF"/>
                </a:solidFill>
                <a:latin typeface="Berlin Sans FB Demi" panose="020E0802020502020306" pitchFamily="34" charset="0"/>
              </a:rPr>
              <a:t>and authentically,</a:t>
            </a:r>
            <a:r>
              <a:rPr lang="en-US" sz="2400" dirty="0">
                <a:solidFill>
                  <a:srgbClr val="DC25EF"/>
                </a:solidFill>
                <a:latin typeface="Berlin Sans FB Demi" panose="020E0802020502020306" pitchFamily="34" charset="0"/>
              </a:rPr>
              <a:t> I give others permission and space to be their most authentic selves. </a:t>
            </a:r>
          </a:p>
          <a:p>
            <a:pPr lvl="1"/>
            <a:r>
              <a:rPr lang="en-US" sz="2400" dirty="0">
                <a:solidFill>
                  <a:srgbClr val="DC25EF"/>
                </a:solidFill>
                <a:latin typeface="Berlin Sans FB Demi" panose="020E0802020502020306" pitchFamily="34" charset="0"/>
              </a:rPr>
              <a:t>What books are you reading, what stories are you sharing, what other inclusive practices are you including in their education journey?</a:t>
            </a:r>
          </a:p>
        </p:txBody>
      </p:sp>
    </p:spTree>
    <p:extLst>
      <p:ext uri="{BB962C8B-B14F-4D97-AF65-F5344CB8AC3E}">
        <p14:creationId xmlns:p14="http://schemas.microsoft.com/office/powerpoint/2010/main" val="369647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9685" y="264781"/>
            <a:ext cx="8610600" cy="1293028"/>
          </a:xfrm>
        </p:spPr>
        <p:txBody>
          <a:bodyPr>
            <a:normAutofit/>
          </a:bodyPr>
          <a:lstStyle/>
          <a:p>
            <a:r>
              <a:rPr lang="en-US" sz="5400" dirty="0">
                <a:solidFill>
                  <a:srgbClr val="FF0000"/>
                </a:solidFill>
                <a:latin typeface="Berlin Sans FB Demi" panose="020E0802020502020306" pitchFamily="34" charset="0"/>
              </a:rPr>
              <a:t>R</a:t>
            </a:r>
            <a:r>
              <a:rPr lang="en-US" sz="5400" dirty="0">
                <a:solidFill>
                  <a:srgbClr val="FFC000"/>
                </a:solidFill>
                <a:latin typeface="Berlin Sans FB Demi" panose="020E0802020502020306" pitchFamily="34" charset="0"/>
              </a:rPr>
              <a:t>e</a:t>
            </a:r>
            <a:r>
              <a:rPr lang="en-US" sz="5400" dirty="0">
                <a:solidFill>
                  <a:srgbClr val="FFFF00"/>
                </a:solidFill>
                <a:latin typeface="Berlin Sans FB Demi" panose="020E0802020502020306" pitchFamily="34" charset="0"/>
              </a:rPr>
              <a:t>s</a:t>
            </a:r>
            <a:r>
              <a:rPr lang="en-US" sz="5400" dirty="0">
                <a:solidFill>
                  <a:srgbClr val="00B050"/>
                </a:solidFill>
                <a:latin typeface="Berlin Sans FB Demi" panose="020E0802020502020306" pitchFamily="34" charset="0"/>
              </a:rPr>
              <a:t>o</a:t>
            </a:r>
            <a:r>
              <a:rPr lang="en-US" sz="5400" dirty="0">
                <a:solidFill>
                  <a:srgbClr val="15C2FF"/>
                </a:solidFill>
                <a:latin typeface="Berlin Sans FB Demi" panose="020E0802020502020306" pitchFamily="34" charset="0"/>
              </a:rPr>
              <a:t>u</a:t>
            </a:r>
            <a:r>
              <a:rPr lang="en-US" sz="5400" dirty="0">
                <a:solidFill>
                  <a:srgbClr val="DC25EF"/>
                </a:solidFill>
                <a:latin typeface="Berlin Sans FB Demi" panose="020E0802020502020306" pitchFamily="34" charset="0"/>
              </a:rPr>
              <a:t>r</a:t>
            </a:r>
            <a:r>
              <a:rPr lang="en-US" sz="5400" dirty="0">
                <a:solidFill>
                  <a:srgbClr val="FF0000"/>
                </a:solidFill>
                <a:latin typeface="Berlin Sans FB Demi" panose="020E0802020502020306" pitchFamily="34" charset="0"/>
              </a:rPr>
              <a:t>c</a:t>
            </a:r>
            <a:r>
              <a:rPr lang="en-US" sz="5400" dirty="0">
                <a:solidFill>
                  <a:srgbClr val="FFC000"/>
                </a:solidFill>
                <a:latin typeface="Berlin Sans FB Demi" panose="020E0802020502020306" pitchFamily="34" charset="0"/>
              </a:rPr>
              <a:t>e</a:t>
            </a:r>
            <a:r>
              <a:rPr lang="en-US" sz="5400" dirty="0">
                <a:solidFill>
                  <a:srgbClr val="FFFF00"/>
                </a:solidFill>
                <a:latin typeface="Berlin Sans FB Demi" panose="020E0802020502020306" pitchFamily="34" charset="0"/>
              </a:rPr>
              <a:t>s</a:t>
            </a:r>
          </a:p>
        </p:txBody>
      </p:sp>
      <p:sp>
        <p:nvSpPr>
          <p:cNvPr id="3" name="Content Placeholder 2"/>
          <p:cNvSpPr>
            <a:spLocks noGrp="1"/>
          </p:cNvSpPr>
          <p:nvPr>
            <p:ph idx="1"/>
          </p:nvPr>
        </p:nvSpPr>
        <p:spPr>
          <a:xfrm>
            <a:off x="750012" y="1469550"/>
            <a:ext cx="10070387" cy="4992895"/>
          </a:xfrm>
        </p:spPr>
        <p:txBody>
          <a:bodyPr>
            <a:normAutofit/>
          </a:bodyPr>
          <a:lstStyle/>
          <a:p>
            <a:pPr>
              <a:lnSpc>
                <a:spcPct val="100000"/>
              </a:lnSpc>
            </a:pPr>
            <a:r>
              <a:rPr lang="en-US" sz="2800" dirty="0">
                <a:solidFill>
                  <a:srgbClr val="00B050"/>
                </a:solidFill>
                <a:latin typeface="Berlin Sans FB Demi" panose="020E0802020502020306" pitchFamily="34" charset="0"/>
              </a:rPr>
              <a:t>Find us on Facebook! (Central Illinois PRIDE Health Center)</a:t>
            </a:r>
          </a:p>
          <a:p>
            <a:pPr lvl="1">
              <a:lnSpc>
                <a:spcPct val="100000"/>
              </a:lnSpc>
            </a:pPr>
            <a:r>
              <a:rPr lang="en-US" sz="2600" dirty="0">
                <a:solidFill>
                  <a:srgbClr val="00B0F0"/>
                </a:solidFill>
                <a:latin typeface="Berlin Sans FB Demi" panose="020E0802020502020306" pitchFamily="34" charset="0"/>
              </a:rPr>
              <a:t>Share our group with youth you know (Age 13-19)</a:t>
            </a:r>
          </a:p>
          <a:p>
            <a:pPr>
              <a:lnSpc>
                <a:spcPct val="100000"/>
              </a:lnSpc>
            </a:pPr>
            <a:r>
              <a:rPr lang="en-US" sz="2800" dirty="0">
                <a:solidFill>
                  <a:srgbClr val="DC25EF"/>
                </a:solidFill>
                <a:latin typeface="Berlin Sans FB Demi" panose="020E0802020502020306" pitchFamily="34" charset="0"/>
              </a:rPr>
              <a:t>Illinois Safe Schools Alliance www.ilsafeschools.org/</a:t>
            </a:r>
          </a:p>
          <a:p>
            <a:pPr>
              <a:lnSpc>
                <a:spcPct val="100000"/>
              </a:lnSpc>
            </a:pPr>
            <a:r>
              <a:rPr lang="en-US" sz="2800" dirty="0">
                <a:solidFill>
                  <a:srgbClr val="FF0000"/>
                </a:solidFill>
                <a:latin typeface="Berlin Sans FB Demi" panose="020E0802020502020306" pitchFamily="34" charset="0"/>
              </a:rPr>
              <a:t>Prairie Pride Coalition - https://ppc-il.org/main/</a:t>
            </a:r>
          </a:p>
          <a:p>
            <a:pPr>
              <a:lnSpc>
                <a:spcPct val="100000"/>
              </a:lnSpc>
            </a:pPr>
            <a:r>
              <a:rPr lang="en-US" sz="2800" dirty="0">
                <a:solidFill>
                  <a:srgbClr val="FFC000"/>
                </a:solidFill>
                <a:latin typeface="Berlin Sans FB Demi" panose="020E0802020502020306" pitchFamily="34" charset="0"/>
              </a:rPr>
              <a:t>PFLAG </a:t>
            </a:r>
            <a:r>
              <a:rPr lang="en-US" sz="2800" dirty="0" err="1">
                <a:solidFill>
                  <a:srgbClr val="FFC000"/>
                </a:solidFill>
                <a:latin typeface="Berlin Sans FB Demi" panose="020E0802020502020306" pitchFamily="34" charset="0"/>
              </a:rPr>
              <a:t>BloNo</a:t>
            </a:r>
            <a:r>
              <a:rPr lang="en-US" sz="2800" dirty="0">
                <a:solidFill>
                  <a:srgbClr val="FFC000"/>
                </a:solidFill>
                <a:latin typeface="Berlin Sans FB Demi" panose="020E0802020502020306" pitchFamily="34" charset="0"/>
              </a:rPr>
              <a:t> - www.pflagbn.com/</a:t>
            </a:r>
          </a:p>
          <a:p>
            <a:pPr>
              <a:lnSpc>
                <a:spcPct val="100000"/>
              </a:lnSpc>
            </a:pPr>
            <a:r>
              <a:rPr lang="en-US" sz="2800" dirty="0" err="1">
                <a:solidFill>
                  <a:srgbClr val="FFFF00"/>
                </a:solidFill>
                <a:latin typeface="Berlin Sans FB Demi" panose="020E0802020502020306" pitchFamily="34" charset="0"/>
              </a:rPr>
              <a:t>TransPARENT</a:t>
            </a:r>
            <a:r>
              <a:rPr lang="en-US" sz="2800" dirty="0">
                <a:solidFill>
                  <a:srgbClr val="FFFF00"/>
                </a:solidFill>
                <a:latin typeface="Berlin Sans FB Demi" panose="020E0802020502020306" pitchFamily="34" charset="0"/>
              </a:rPr>
              <a:t> Central Illinois – support group</a:t>
            </a:r>
          </a:p>
          <a:p>
            <a:pPr>
              <a:lnSpc>
                <a:spcPct val="100000"/>
              </a:lnSpc>
            </a:pPr>
            <a:r>
              <a:rPr lang="en-US" sz="2800" dirty="0">
                <a:solidFill>
                  <a:srgbClr val="00B050"/>
                </a:solidFill>
                <a:latin typeface="Berlin Sans FB Demi" panose="020E0802020502020306" pitchFamily="34" charset="0"/>
              </a:rPr>
              <a:t>Human Rights Campaign – </a:t>
            </a:r>
            <a:r>
              <a:rPr lang="en-US" sz="2800" dirty="0">
                <a:solidFill>
                  <a:srgbClr val="15C2FF"/>
                </a:solidFill>
                <a:latin typeface="Berlin Sans FB Demi" panose="020E0802020502020306" pitchFamily="34" charset="0"/>
              </a:rPr>
              <a:t>Schools in Transition: A Guide for Supporting Transgender Students in K-12 Schools</a:t>
            </a:r>
          </a:p>
          <a:p>
            <a:pPr>
              <a:lnSpc>
                <a:spcPct val="100000"/>
              </a:lnSpc>
            </a:pPr>
            <a:r>
              <a:rPr lang="en-US" sz="2800" dirty="0">
                <a:solidFill>
                  <a:srgbClr val="DC25EF"/>
                </a:solidFill>
                <a:latin typeface="Berlin Sans FB Demi" panose="020E0802020502020306" pitchFamily="34" charset="0"/>
              </a:rPr>
              <a:t>The Trevor Project - thetrevorproject.org/</a:t>
            </a:r>
          </a:p>
        </p:txBody>
      </p:sp>
    </p:spTree>
    <p:extLst>
      <p:ext uri="{BB962C8B-B14F-4D97-AF65-F5344CB8AC3E}">
        <p14:creationId xmlns:p14="http://schemas.microsoft.com/office/powerpoint/2010/main" val="3839983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9685" y="264781"/>
            <a:ext cx="8610600" cy="1293028"/>
          </a:xfrm>
        </p:spPr>
        <p:txBody>
          <a:bodyPr>
            <a:normAutofit/>
          </a:bodyPr>
          <a:lstStyle/>
          <a:p>
            <a:r>
              <a:rPr lang="en-US" sz="5400" dirty="0">
                <a:solidFill>
                  <a:srgbClr val="FF0000"/>
                </a:solidFill>
                <a:latin typeface="Berlin Sans FB Demi" panose="020E0802020502020306" pitchFamily="34" charset="0"/>
              </a:rPr>
              <a:t>L</a:t>
            </a:r>
            <a:r>
              <a:rPr lang="en-US" sz="5400" dirty="0">
                <a:solidFill>
                  <a:srgbClr val="F4750C"/>
                </a:solidFill>
                <a:latin typeface="Berlin Sans FB Demi" panose="020E0802020502020306" pitchFamily="34" charset="0"/>
              </a:rPr>
              <a:t>e</a:t>
            </a:r>
            <a:r>
              <a:rPr lang="en-US" sz="5400" dirty="0">
                <a:solidFill>
                  <a:srgbClr val="FFFF00"/>
                </a:solidFill>
                <a:latin typeface="Berlin Sans FB Demi" panose="020E0802020502020306" pitchFamily="34" charset="0"/>
              </a:rPr>
              <a:t>t</a:t>
            </a:r>
            <a:r>
              <a:rPr lang="en-US" sz="5400" dirty="0">
                <a:solidFill>
                  <a:srgbClr val="00B050"/>
                </a:solidFill>
                <a:latin typeface="Berlin Sans FB Demi" panose="020E0802020502020306" pitchFamily="34" charset="0"/>
              </a:rPr>
              <a:t>’</a:t>
            </a:r>
            <a:r>
              <a:rPr lang="en-US" sz="5400" dirty="0">
                <a:solidFill>
                  <a:srgbClr val="00B0F0"/>
                </a:solidFill>
                <a:latin typeface="Berlin Sans FB Demi" panose="020E0802020502020306" pitchFamily="34" charset="0"/>
              </a:rPr>
              <a:t>s</a:t>
            </a:r>
            <a:r>
              <a:rPr lang="en-US" sz="5400" dirty="0">
                <a:latin typeface="Berlin Sans FB Demi" panose="020E0802020502020306" pitchFamily="34" charset="0"/>
              </a:rPr>
              <a:t> </a:t>
            </a:r>
            <a:r>
              <a:rPr lang="en-US" sz="5400" dirty="0">
                <a:solidFill>
                  <a:srgbClr val="7030A0"/>
                </a:solidFill>
                <a:latin typeface="Berlin Sans FB Demi" panose="020E0802020502020306" pitchFamily="34" charset="0"/>
              </a:rPr>
              <a:t>C</a:t>
            </a:r>
            <a:r>
              <a:rPr lang="en-US" sz="5400" dirty="0">
                <a:solidFill>
                  <a:srgbClr val="FF0000"/>
                </a:solidFill>
                <a:latin typeface="Berlin Sans FB Demi" panose="020E0802020502020306" pitchFamily="34" charset="0"/>
              </a:rPr>
              <a:t>o</a:t>
            </a:r>
            <a:r>
              <a:rPr lang="en-US" sz="5400" dirty="0">
                <a:solidFill>
                  <a:srgbClr val="F4750C"/>
                </a:solidFill>
                <a:latin typeface="Berlin Sans FB Demi" panose="020E0802020502020306" pitchFamily="34" charset="0"/>
              </a:rPr>
              <a:t>n</a:t>
            </a:r>
            <a:r>
              <a:rPr lang="en-US" sz="5400" dirty="0">
                <a:solidFill>
                  <a:srgbClr val="FFFF00"/>
                </a:solidFill>
                <a:latin typeface="Berlin Sans FB Demi" panose="020E0802020502020306" pitchFamily="34" charset="0"/>
              </a:rPr>
              <a:t>n</a:t>
            </a:r>
            <a:r>
              <a:rPr lang="en-US" sz="5400" dirty="0">
                <a:solidFill>
                  <a:srgbClr val="00B050"/>
                </a:solidFill>
                <a:latin typeface="Berlin Sans FB Demi" panose="020E0802020502020306" pitchFamily="34" charset="0"/>
              </a:rPr>
              <a:t>e</a:t>
            </a:r>
            <a:r>
              <a:rPr lang="en-US" sz="5400" dirty="0">
                <a:solidFill>
                  <a:srgbClr val="00B0F0"/>
                </a:solidFill>
                <a:latin typeface="Berlin Sans FB Demi" panose="020E0802020502020306" pitchFamily="34" charset="0"/>
              </a:rPr>
              <a:t>c</a:t>
            </a:r>
            <a:r>
              <a:rPr lang="en-US" sz="5400" dirty="0">
                <a:solidFill>
                  <a:srgbClr val="7030A0"/>
                </a:solidFill>
                <a:latin typeface="Berlin Sans FB Demi" panose="020E0802020502020306" pitchFamily="34" charset="0"/>
              </a:rPr>
              <a:t>t</a:t>
            </a:r>
            <a:r>
              <a:rPr lang="en-US" sz="5400" dirty="0">
                <a:solidFill>
                  <a:srgbClr val="FF0000"/>
                </a:solidFill>
                <a:latin typeface="Berlin Sans FB Demi" panose="020E0802020502020306" pitchFamily="34" charset="0"/>
              </a:rPr>
              <a:t>!</a:t>
            </a:r>
          </a:p>
        </p:txBody>
      </p:sp>
      <p:sp>
        <p:nvSpPr>
          <p:cNvPr id="3" name="Content Placeholder 2"/>
          <p:cNvSpPr>
            <a:spLocks noGrp="1"/>
          </p:cNvSpPr>
          <p:nvPr>
            <p:ph idx="1"/>
          </p:nvPr>
        </p:nvSpPr>
        <p:spPr>
          <a:xfrm>
            <a:off x="616448" y="1705509"/>
            <a:ext cx="10203951" cy="3405191"/>
          </a:xfrm>
        </p:spPr>
        <p:txBody>
          <a:bodyPr>
            <a:normAutofit/>
          </a:bodyPr>
          <a:lstStyle/>
          <a:p>
            <a:pPr>
              <a:lnSpc>
                <a:spcPct val="100000"/>
              </a:lnSpc>
            </a:pPr>
            <a:r>
              <a:rPr lang="en-US" sz="3200" dirty="0">
                <a:solidFill>
                  <a:srgbClr val="DC25EF"/>
                </a:solidFill>
                <a:latin typeface="Berlin Sans FB Demi" panose="020E0802020502020306" pitchFamily="34" charset="0"/>
              </a:rPr>
              <a:t>Jackie Gunderson – she/her</a:t>
            </a:r>
          </a:p>
          <a:p>
            <a:pPr>
              <a:lnSpc>
                <a:spcPct val="100000"/>
              </a:lnSpc>
            </a:pPr>
            <a:r>
              <a:rPr lang="en-US" sz="3200" dirty="0">
                <a:solidFill>
                  <a:srgbClr val="15C2FF"/>
                </a:solidFill>
                <a:latin typeface="Berlin Sans FB Demi" panose="020E0802020502020306" pitchFamily="34" charset="0"/>
              </a:rPr>
              <a:t>jacilyn11@gmail.com</a:t>
            </a:r>
          </a:p>
        </p:txBody>
      </p:sp>
      <p:pic>
        <p:nvPicPr>
          <p:cNvPr id="1028" name="Picture 4" descr="Image result for you matter quotes"/>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391715" y="3989952"/>
            <a:ext cx="1743808" cy="2325078"/>
          </a:xfrm>
          <a:prstGeom prst="rect">
            <a:avLst/>
          </a:prstGeom>
          <a:noFill/>
          <a:ln w="38100">
            <a:solidFill>
              <a:srgbClr val="15C2FF"/>
            </a:solidFill>
          </a:ln>
          <a:extLst>
            <a:ext uri="{909E8E84-426E-40DD-AFC4-6F175D3DCCD1}">
              <a14:hiddenFill xmlns:a14="http://schemas.microsoft.com/office/drawing/2010/main">
                <a:solidFill>
                  <a:srgbClr val="FFFFFF"/>
                </a:solidFill>
              </a14:hiddenFill>
            </a:ext>
          </a:extLst>
        </p:spPr>
      </p:pic>
      <p:pic>
        <p:nvPicPr>
          <p:cNvPr id="1030" name="Picture 6" descr="Image result for you matter quotes"/>
          <p:cNvPicPr>
            <a:picLocks noChangeAspect="1" noChangeArrowheads="1"/>
          </p:cNvPicPr>
          <p:nvPr/>
        </p:nvPicPr>
        <p:blipFill rotWithShape="1">
          <a:blip r:embed="rId4">
            <a:extLst>
              <a:ext uri="{28A0092B-C50C-407E-A947-70E740481C1C}">
                <a14:useLocalDpi xmlns:a14="http://schemas.microsoft.com/office/drawing/2010/main" val="0"/>
              </a:ext>
            </a:extLst>
          </a:blip>
          <a:srcRect t="10450" b="20711"/>
          <a:stretch/>
        </p:blipFill>
        <p:spPr bwMode="auto">
          <a:xfrm>
            <a:off x="1692074" y="4019800"/>
            <a:ext cx="2108210" cy="2265382"/>
          </a:xfrm>
          <a:prstGeom prst="rect">
            <a:avLst/>
          </a:prstGeom>
          <a:noFill/>
          <a:ln w="38100">
            <a:solidFill>
              <a:srgbClr val="9966FF"/>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4424801" y="3365387"/>
            <a:ext cx="3342397" cy="2310439"/>
          </a:xfrm>
          <a:prstGeom prst="rect">
            <a:avLst/>
          </a:prstGeom>
          <a:ln w="38100">
            <a:solidFill>
              <a:srgbClr val="FF0000"/>
            </a:solidFill>
          </a:ln>
        </p:spPr>
      </p:pic>
    </p:spTree>
    <p:extLst>
      <p:ext uri="{BB962C8B-B14F-4D97-AF65-F5344CB8AC3E}">
        <p14:creationId xmlns:p14="http://schemas.microsoft.com/office/powerpoint/2010/main" val="2216637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9746" y="260566"/>
            <a:ext cx="8610600" cy="1293028"/>
          </a:xfrm>
        </p:spPr>
        <p:txBody>
          <a:bodyPr>
            <a:normAutofit/>
          </a:bodyPr>
          <a:lstStyle/>
          <a:p>
            <a:r>
              <a:rPr lang="en-US" sz="5400" dirty="0">
                <a:solidFill>
                  <a:srgbClr val="FF0000"/>
                </a:solidFill>
                <a:latin typeface="Berlin Sans FB Demi" panose="020E0802020502020306" pitchFamily="34" charset="0"/>
              </a:rPr>
              <a:t>W</a:t>
            </a:r>
            <a:r>
              <a:rPr lang="en-US" sz="5400" dirty="0">
                <a:solidFill>
                  <a:srgbClr val="F4750C"/>
                </a:solidFill>
                <a:latin typeface="Berlin Sans FB Demi" panose="020E0802020502020306" pitchFamily="34" charset="0"/>
              </a:rPr>
              <a:t>h</a:t>
            </a:r>
            <a:r>
              <a:rPr lang="en-US" sz="5400" dirty="0">
                <a:solidFill>
                  <a:srgbClr val="FFFF00"/>
                </a:solidFill>
                <a:latin typeface="Berlin Sans FB Demi" panose="020E0802020502020306" pitchFamily="34" charset="0"/>
              </a:rPr>
              <a:t>y</a:t>
            </a:r>
            <a:r>
              <a:rPr lang="en-US" sz="5400" dirty="0">
                <a:latin typeface="Berlin Sans FB Demi" panose="020E0802020502020306" pitchFamily="34" charset="0"/>
              </a:rPr>
              <a:t> </a:t>
            </a:r>
            <a:r>
              <a:rPr lang="en-US" sz="5400" dirty="0" err="1">
                <a:solidFill>
                  <a:srgbClr val="00B050"/>
                </a:solidFill>
                <a:latin typeface="Berlin Sans FB Demi" panose="020E0802020502020306" pitchFamily="34" charset="0"/>
              </a:rPr>
              <a:t>a</a:t>
            </a:r>
            <a:r>
              <a:rPr lang="en-US" sz="5400" dirty="0" err="1">
                <a:solidFill>
                  <a:srgbClr val="00B0F0"/>
                </a:solidFill>
                <a:latin typeface="Berlin Sans FB Demi" panose="020E0802020502020306" pitchFamily="34" charset="0"/>
              </a:rPr>
              <a:t>M</a:t>
            </a:r>
            <a:r>
              <a:rPr lang="en-US" sz="5400" dirty="0">
                <a:solidFill>
                  <a:srgbClr val="00B0F0"/>
                </a:solidFill>
                <a:latin typeface="Berlin Sans FB Demi" panose="020E0802020502020306" pitchFamily="34" charset="0"/>
              </a:rPr>
              <a:t> </a:t>
            </a:r>
            <a:r>
              <a:rPr lang="en-US" sz="5400" dirty="0">
                <a:solidFill>
                  <a:srgbClr val="9966FF"/>
                </a:solidFill>
                <a:latin typeface="Berlin Sans FB Demi" panose="020E0802020502020306" pitchFamily="34" charset="0"/>
              </a:rPr>
              <a:t>I</a:t>
            </a:r>
            <a:r>
              <a:rPr lang="en-US" sz="5400" dirty="0">
                <a:latin typeface="Berlin Sans FB Demi" panose="020E0802020502020306" pitchFamily="34" charset="0"/>
              </a:rPr>
              <a:t> </a:t>
            </a:r>
            <a:r>
              <a:rPr lang="en-US" sz="5400" dirty="0">
                <a:solidFill>
                  <a:srgbClr val="FFFF00"/>
                </a:solidFill>
                <a:latin typeface="Berlin Sans FB Demi" panose="020E0802020502020306" pitchFamily="34" charset="0"/>
              </a:rPr>
              <a:t>h</a:t>
            </a:r>
            <a:r>
              <a:rPr lang="en-US" sz="5400" dirty="0">
                <a:solidFill>
                  <a:srgbClr val="00B050"/>
                </a:solidFill>
                <a:latin typeface="Berlin Sans FB Demi" panose="020E0802020502020306" pitchFamily="34" charset="0"/>
              </a:rPr>
              <a:t>e</a:t>
            </a:r>
            <a:r>
              <a:rPr lang="en-US" sz="5400" dirty="0">
                <a:solidFill>
                  <a:srgbClr val="00B0F0"/>
                </a:solidFill>
                <a:latin typeface="Berlin Sans FB Demi" panose="020E0802020502020306" pitchFamily="34" charset="0"/>
              </a:rPr>
              <a:t>r</a:t>
            </a:r>
            <a:r>
              <a:rPr lang="en-US" sz="5400" dirty="0">
                <a:solidFill>
                  <a:srgbClr val="7030A0"/>
                </a:solidFill>
                <a:latin typeface="Berlin Sans FB Demi" panose="020E0802020502020306" pitchFamily="34" charset="0"/>
              </a:rPr>
              <a:t>e</a:t>
            </a:r>
            <a:r>
              <a:rPr lang="en-US" sz="5400" dirty="0">
                <a:solidFill>
                  <a:srgbClr val="FF0000"/>
                </a:solidFill>
                <a:latin typeface="Berlin Sans FB Demi" panose="020E0802020502020306" pitchFamily="34" charset="0"/>
              </a:rPr>
              <a:t>?</a:t>
            </a:r>
          </a:p>
        </p:txBody>
      </p:sp>
      <p:sp>
        <p:nvSpPr>
          <p:cNvPr id="3" name="Content Placeholder 2"/>
          <p:cNvSpPr>
            <a:spLocks noGrp="1"/>
          </p:cNvSpPr>
          <p:nvPr>
            <p:ph idx="1"/>
          </p:nvPr>
        </p:nvSpPr>
        <p:spPr>
          <a:xfrm>
            <a:off x="1" y="1463040"/>
            <a:ext cx="8816898" cy="5394960"/>
          </a:xfrm>
        </p:spPr>
        <p:txBody>
          <a:bodyPr>
            <a:normAutofit lnSpcReduction="10000"/>
          </a:bodyPr>
          <a:lstStyle/>
          <a:p>
            <a:r>
              <a:rPr lang="en-US" sz="2800" dirty="0">
                <a:solidFill>
                  <a:srgbClr val="15C2FF"/>
                </a:solidFill>
                <a:latin typeface="Berlin Sans FB Demi" panose="020E0802020502020306" pitchFamily="34" charset="0"/>
              </a:rPr>
              <a:t>To promote the health and well-being of the LGBTQIA youth of Central Illinois without judgement or discrimination based on race, color, ethnicity, age, gender, gender identity, sexual orientation, or disability. </a:t>
            </a:r>
          </a:p>
          <a:p>
            <a:r>
              <a:rPr lang="en-US" sz="2800" dirty="0">
                <a:solidFill>
                  <a:srgbClr val="DC25EF"/>
                </a:solidFill>
                <a:latin typeface="Berlin Sans FB Demi" panose="020E0802020502020306" pitchFamily="34" charset="0"/>
              </a:rPr>
              <a:t>To raise awareness to recognize and transcend inherent biases, address unconscious prejudice, and see cultural competency as an ongoing process of development.</a:t>
            </a:r>
          </a:p>
          <a:p>
            <a:r>
              <a:rPr lang="en-US" sz="2800" dirty="0">
                <a:solidFill>
                  <a:srgbClr val="15C2FF"/>
                </a:solidFill>
                <a:latin typeface="Berlin Sans FB Demi" panose="020E0802020502020306" pitchFamily="34" charset="0"/>
              </a:rPr>
              <a:t>To give you the opportunity to learn more about how to live authentically through life’s challenges and opportunities. </a:t>
            </a:r>
          </a:p>
          <a:p>
            <a:r>
              <a:rPr lang="en-US" sz="2800" dirty="0">
                <a:solidFill>
                  <a:srgbClr val="DC25EF"/>
                </a:solidFill>
                <a:latin typeface="Berlin Sans FB Demi" panose="020E0802020502020306" pitchFamily="34" charset="0"/>
              </a:rPr>
              <a:t>To be a resource and advocate.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6898" y="3482898"/>
            <a:ext cx="3375102" cy="3375102"/>
          </a:xfrm>
          <a:prstGeom prst="rect">
            <a:avLst/>
          </a:prstGeom>
        </p:spPr>
      </p:pic>
      <p:cxnSp>
        <p:nvCxnSpPr>
          <p:cNvPr id="6" name="Straight Connector 5">
            <a:extLst>
              <a:ext uri="{FF2B5EF4-FFF2-40B4-BE49-F238E27FC236}">
                <a16:creationId xmlns:a16="http://schemas.microsoft.com/office/drawing/2014/main" id="{19AA5B63-880F-4DF8-98C3-0ED50A4C2A8F}"/>
              </a:ext>
            </a:extLst>
          </p:cNvPr>
          <p:cNvCxnSpPr/>
          <p:nvPr/>
        </p:nvCxnSpPr>
        <p:spPr>
          <a:xfrm>
            <a:off x="9907480" y="6667130"/>
            <a:ext cx="621437" cy="0"/>
          </a:xfrm>
          <a:prstGeom prst="line">
            <a:avLst/>
          </a:prstGeom>
          <a:ln w="28575">
            <a:solidFill>
              <a:srgbClr val="FF33CC"/>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4901544-25D2-4EC6-B653-382FB89A3664}"/>
              </a:ext>
            </a:extLst>
          </p:cNvPr>
          <p:cNvSpPr txBox="1"/>
          <p:nvPr/>
        </p:nvSpPr>
        <p:spPr>
          <a:xfrm>
            <a:off x="9357064" y="6519446"/>
            <a:ext cx="861134" cy="338554"/>
          </a:xfrm>
          <a:prstGeom prst="rect">
            <a:avLst/>
          </a:prstGeom>
          <a:noFill/>
        </p:spPr>
        <p:txBody>
          <a:bodyPr wrap="square" rtlCol="0">
            <a:spAutoFit/>
          </a:bodyPr>
          <a:lstStyle/>
          <a:p>
            <a:r>
              <a:rPr lang="en-US" sz="1600" i="1" dirty="0">
                <a:solidFill>
                  <a:srgbClr val="FF33CC"/>
                </a:solidFill>
              </a:rPr>
              <a:t>Elliot</a:t>
            </a:r>
          </a:p>
        </p:txBody>
      </p:sp>
    </p:spTree>
    <p:extLst>
      <p:ext uri="{BB962C8B-B14F-4D97-AF65-F5344CB8AC3E}">
        <p14:creationId xmlns:p14="http://schemas.microsoft.com/office/powerpoint/2010/main" val="94663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392" y="508341"/>
            <a:ext cx="8610600" cy="1293028"/>
          </a:xfrm>
        </p:spPr>
        <p:txBody>
          <a:bodyPr>
            <a:normAutofit/>
          </a:bodyPr>
          <a:lstStyle/>
          <a:p>
            <a:r>
              <a:rPr lang="en-US" sz="4800" dirty="0">
                <a:solidFill>
                  <a:srgbClr val="FF0000"/>
                </a:solidFill>
                <a:latin typeface="Berlin Sans FB Demi" panose="020E0802020502020306" pitchFamily="34" charset="0"/>
              </a:rPr>
              <a:t>W</a:t>
            </a:r>
            <a:r>
              <a:rPr lang="en-US" sz="4800" dirty="0">
                <a:solidFill>
                  <a:srgbClr val="F4750C"/>
                </a:solidFill>
                <a:latin typeface="Berlin Sans FB Demi" panose="020E0802020502020306" pitchFamily="34" charset="0"/>
              </a:rPr>
              <a:t>h</a:t>
            </a:r>
            <a:r>
              <a:rPr lang="en-US" sz="4800" dirty="0">
                <a:solidFill>
                  <a:srgbClr val="FFFF00"/>
                </a:solidFill>
                <a:latin typeface="Berlin Sans FB Demi" panose="020E0802020502020306" pitchFamily="34" charset="0"/>
              </a:rPr>
              <a:t>a</a:t>
            </a:r>
            <a:r>
              <a:rPr lang="en-US" sz="4800" dirty="0">
                <a:solidFill>
                  <a:srgbClr val="00B050"/>
                </a:solidFill>
                <a:latin typeface="Berlin Sans FB Demi" panose="020E0802020502020306" pitchFamily="34" charset="0"/>
              </a:rPr>
              <a:t>t</a:t>
            </a:r>
            <a:r>
              <a:rPr lang="en-US" sz="4800" dirty="0">
                <a:latin typeface="Berlin Sans FB Demi" panose="020E0802020502020306" pitchFamily="34" charset="0"/>
              </a:rPr>
              <a:t> </a:t>
            </a:r>
            <a:r>
              <a:rPr lang="en-US" sz="4800" dirty="0">
                <a:solidFill>
                  <a:srgbClr val="00B0F0"/>
                </a:solidFill>
                <a:latin typeface="Berlin Sans FB Demi" panose="020E0802020502020306" pitchFamily="34" charset="0"/>
              </a:rPr>
              <a:t>I</a:t>
            </a:r>
            <a:r>
              <a:rPr lang="en-US" sz="4800" dirty="0">
                <a:latin typeface="Berlin Sans FB Demi" panose="020E0802020502020306" pitchFamily="34" charset="0"/>
              </a:rPr>
              <a:t> </a:t>
            </a:r>
            <a:r>
              <a:rPr lang="en-US" sz="4800" dirty="0">
                <a:solidFill>
                  <a:srgbClr val="FF0000"/>
                </a:solidFill>
                <a:latin typeface="Berlin Sans FB Demi" panose="020E0802020502020306" pitchFamily="34" charset="0"/>
              </a:rPr>
              <a:t>n</a:t>
            </a:r>
            <a:r>
              <a:rPr lang="en-US" sz="4800" dirty="0">
                <a:solidFill>
                  <a:srgbClr val="F4750C"/>
                </a:solidFill>
                <a:latin typeface="Berlin Sans FB Demi" panose="020E0802020502020306" pitchFamily="34" charset="0"/>
              </a:rPr>
              <a:t>e</a:t>
            </a:r>
            <a:r>
              <a:rPr lang="en-US" sz="4800" dirty="0">
                <a:solidFill>
                  <a:srgbClr val="FFFF00"/>
                </a:solidFill>
                <a:latin typeface="Berlin Sans FB Demi" panose="020E0802020502020306" pitchFamily="34" charset="0"/>
              </a:rPr>
              <a:t>e</a:t>
            </a:r>
            <a:r>
              <a:rPr lang="en-US" sz="4800" dirty="0">
                <a:solidFill>
                  <a:srgbClr val="00B050"/>
                </a:solidFill>
                <a:latin typeface="Berlin Sans FB Demi" panose="020E0802020502020306" pitchFamily="34" charset="0"/>
              </a:rPr>
              <a:t>d</a:t>
            </a:r>
            <a:r>
              <a:rPr lang="en-US" sz="4800" dirty="0">
                <a:latin typeface="Berlin Sans FB Demi" panose="020E0802020502020306" pitchFamily="34" charset="0"/>
              </a:rPr>
              <a:t> </a:t>
            </a:r>
            <a:r>
              <a:rPr lang="en-US" sz="4800" dirty="0">
                <a:solidFill>
                  <a:srgbClr val="00B0F0"/>
                </a:solidFill>
                <a:latin typeface="Berlin Sans FB Demi" panose="020E0802020502020306" pitchFamily="34" charset="0"/>
              </a:rPr>
              <a:t>f</a:t>
            </a:r>
            <a:r>
              <a:rPr lang="en-US" sz="4800" dirty="0">
                <a:solidFill>
                  <a:srgbClr val="7030A0"/>
                </a:solidFill>
                <a:latin typeface="Berlin Sans FB Demi" panose="020E0802020502020306" pitchFamily="34" charset="0"/>
              </a:rPr>
              <a:t>r</a:t>
            </a:r>
            <a:r>
              <a:rPr lang="en-US" sz="4800" dirty="0">
                <a:solidFill>
                  <a:srgbClr val="FF0000"/>
                </a:solidFill>
                <a:latin typeface="Berlin Sans FB Demi" panose="020E0802020502020306" pitchFamily="34" charset="0"/>
              </a:rPr>
              <a:t>o</a:t>
            </a:r>
            <a:r>
              <a:rPr lang="en-US" sz="4800" dirty="0">
                <a:solidFill>
                  <a:srgbClr val="F4750C"/>
                </a:solidFill>
                <a:latin typeface="Berlin Sans FB Demi" panose="020E0802020502020306" pitchFamily="34" charset="0"/>
              </a:rPr>
              <a:t>m</a:t>
            </a:r>
            <a:r>
              <a:rPr lang="en-US" sz="4800" dirty="0">
                <a:latin typeface="Berlin Sans FB Demi" panose="020E0802020502020306" pitchFamily="34" charset="0"/>
              </a:rPr>
              <a:t> </a:t>
            </a:r>
            <a:r>
              <a:rPr lang="en-US" sz="4800" dirty="0">
                <a:solidFill>
                  <a:srgbClr val="FFFF00"/>
                </a:solidFill>
                <a:latin typeface="Berlin Sans FB Demi" panose="020E0802020502020306" pitchFamily="34" charset="0"/>
              </a:rPr>
              <a:t>y</a:t>
            </a:r>
            <a:r>
              <a:rPr lang="en-US" sz="4800" dirty="0">
                <a:solidFill>
                  <a:srgbClr val="00B050"/>
                </a:solidFill>
                <a:latin typeface="Berlin Sans FB Demi" panose="020E0802020502020306" pitchFamily="34" charset="0"/>
              </a:rPr>
              <a:t>o</a:t>
            </a:r>
            <a:r>
              <a:rPr lang="en-US" sz="4800" dirty="0">
                <a:solidFill>
                  <a:srgbClr val="00B0F0"/>
                </a:solidFill>
                <a:latin typeface="Berlin Sans FB Demi" panose="020E0802020502020306" pitchFamily="34" charset="0"/>
              </a:rPr>
              <a:t>u</a:t>
            </a:r>
            <a:r>
              <a:rPr lang="en-US" sz="4800" dirty="0">
                <a:solidFill>
                  <a:srgbClr val="7030A0"/>
                </a:solidFill>
                <a:latin typeface="Berlin Sans FB Demi" panose="020E0802020502020306" pitchFamily="34" charset="0"/>
              </a:rPr>
              <a:t>!</a:t>
            </a:r>
          </a:p>
        </p:txBody>
      </p:sp>
      <p:sp>
        <p:nvSpPr>
          <p:cNvPr id="3" name="Content Placeholder 2"/>
          <p:cNvSpPr>
            <a:spLocks noGrp="1"/>
          </p:cNvSpPr>
          <p:nvPr>
            <p:ph idx="1"/>
          </p:nvPr>
        </p:nvSpPr>
        <p:spPr>
          <a:xfrm>
            <a:off x="685800" y="2194560"/>
            <a:ext cx="10820400" cy="4526280"/>
          </a:xfrm>
        </p:spPr>
        <p:txBody>
          <a:bodyPr>
            <a:normAutofit fontScale="92500" lnSpcReduction="20000"/>
          </a:bodyPr>
          <a:lstStyle/>
          <a:p>
            <a:r>
              <a:rPr lang="en-US" sz="2800" dirty="0">
                <a:solidFill>
                  <a:schemeClr val="accent1">
                    <a:lumMod val="60000"/>
                    <a:lumOff val="40000"/>
                  </a:schemeClr>
                </a:solidFill>
                <a:latin typeface="Berlin Sans FB Demi" panose="020E0802020502020306" pitchFamily="34" charset="0"/>
              </a:rPr>
              <a:t>Interaction! </a:t>
            </a:r>
          </a:p>
          <a:p>
            <a:pPr lvl="1"/>
            <a:r>
              <a:rPr lang="en-US" sz="2800" dirty="0">
                <a:solidFill>
                  <a:schemeClr val="accent1">
                    <a:lumMod val="60000"/>
                    <a:lumOff val="40000"/>
                  </a:schemeClr>
                </a:solidFill>
                <a:latin typeface="Berlin Sans FB Demi" panose="020E0802020502020306" pitchFamily="34" charset="0"/>
              </a:rPr>
              <a:t>I want to connect with you!</a:t>
            </a:r>
          </a:p>
          <a:p>
            <a:pPr lvl="1"/>
            <a:r>
              <a:rPr lang="en-US" sz="2800" dirty="0">
                <a:solidFill>
                  <a:schemeClr val="accent1">
                    <a:lumMod val="60000"/>
                    <a:lumOff val="40000"/>
                  </a:schemeClr>
                </a:solidFill>
                <a:latin typeface="Berlin Sans FB Demi" panose="020E0802020502020306" pitchFamily="34" charset="0"/>
              </a:rPr>
              <a:t>Lean in, we’re here to get it right </a:t>
            </a:r>
            <a:r>
              <a:rPr lang="en-US" sz="2800" dirty="0">
                <a:solidFill>
                  <a:schemeClr val="accent1">
                    <a:lumMod val="60000"/>
                    <a:lumOff val="40000"/>
                  </a:schemeClr>
                </a:solidFill>
                <a:latin typeface="Berlin Sans FB Demi" panose="020E0802020502020306" pitchFamily="34" charset="0"/>
                <a:sym typeface="Wingdings" panose="05000000000000000000" pitchFamily="2" charset="2"/>
              </a:rPr>
              <a:t></a:t>
            </a:r>
          </a:p>
          <a:p>
            <a:pPr lvl="1"/>
            <a:r>
              <a:rPr lang="en-US" sz="2800" dirty="0">
                <a:solidFill>
                  <a:srgbClr val="C00000"/>
                </a:solidFill>
                <a:latin typeface="Berlin Sans FB Demi" panose="020E0802020502020306" pitchFamily="34" charset="0"/>
              </a:rPr>
              <a:t>Unfamiliar = Uncomfortable = Okay</a:t>
            </a:r>
          </a:p>
          <a:p>
            <a:pPr lvl="1"/>
            <a:endParaRPr lang="en-US" sz="2800" dirty="0">
              <a:solidFill>
                <a:schemeClr val="accent1">
                  <a:lumMod val="60000"/>
                  <a:lumOff val="40000"/>
                </a:schemeClr>
              </a:solidFill>
              <a:latin typeface="Berlin Sans FB Demi" panose="020E0802020502020306" pitchFamily="34" charset="0"/>
            </a:endParaRPr>
          </a:p>
          <a:p>
            <a:r>
              <a:rPr lang="en-US" sz="3000" dirty="0">
                <a:solidFill>
                  <a:schemeClr val="accent1">
                    <a:lumMod val="60000"/>
                    <a:lumOff val="40000"/>
                  </a:schemeClr>
                </a:solidFill>
                <a:latin typeface="Berlin Sans FB Demi" panose="020E0802020502020306" pitchFamily="34" charset="0"/>
              </a:rPr>
              <a:t>Be yourself! </a:t>
            </a:r>
          </a:p>
          <a:p>
            <a:pPr lvl="1"/>
            <a:r>
              <a:rPr lang="en-US" sz="2800" dirty="0">
                <a:solidFill>
                  <a:schemeClr val="accent1">
                    <a:lumMod val="60000"/>
                    <a:lumOff val="40000"/>
                  </a:schemeClr>
                </a:solidFill>
                <a:latin typeface="Berlin Sans FB Demi" panose="020E0802020502020306" pitchFamily="34" charset="0"/>
              </a:rPr>
              <a:t>Fully! </a:t>
            </a:r>
          </a:p>
          <a:p>
            <a:pPr lvl="1"/>
            <a:r>
              <a:rPr lang="en-US" sz="2800" dirty="0">
                <a:solidFill>
                  <a:schemeClr val="accent1">
                    <a:lumMod val="60000"/>
                    <a:lumOff val="40000"/>
                  </a:schemeClr>
                </a:solidFill>
                <a:latin typeface="Berlin Sans FB Demi" panose="020E0802020502020306" pitchFamily="34" charset="0"/>
              </a:rPr>
              <a:t>Authentically!</a:t>
            </a:r>
          </a:p>
          <a:p>
            <a:pPr lvl="1"/>
            <a:r>
              <a:rPr lang="en-US" sz="2800" dirty="0">
                <a:solidFill>
                  <a:schemeClr val="accent1">
                    <a:lumMod val="75000"/>
                  </a:schemeClr>
                </a:solidFill>
                <a:latin typeface="Berlin Sans FB Demi" panose="020E0802020502020306" pitchFamily="34" charset="0"/>
              </a:rPr>
              <a:t>I respect all identities, pronouns and names.</a:t>
            </a:r>
          </a:p>
          <a:p>
            <a:pPr lvl="2"/>
            <a:r>
              <a:rPr lang="en-US" sz="2600" dirty="0">
                <a:solidFill>
                  <a:schemeClr val="accent1">
                    <a:lumMod val="75000"/>
                  </a:schemeClr>
                </a:solidFill>
                <a:latin typeface="Berlin Sans FB Demi" panose="020E0802020502020306" pitchFamily="34" charset="0"/>
              </a:rPr>
              <a:t>(I ask you to do the same)</a:t>
            </a:r>
            <a:endParaRPr lang="en-US" sz="2400" dirty="0">
              <a:solidFill>
                <a:schemeClr val="accent1">
                  <a:lumMod val="75000"/>
                </a:schemeClr>
              </a:solidFill>
              <a:latin typeface="Berlin Sans FB Demi" panose="020E0802020502020306" pitchFamily="34" charset="0"/>
            </a:endParaRPr>
          </a:p>
          <a:p>
            <a:pPr marL="457200" lvl="1" indent="0">
              <a:buNone/>
            </a:pPr>
            <a:endParaRPr lang="en-US" sz="2800" dirty="0">
              <a:solidFill>
                <a:schemeClr val="accent1">
                  <a:lumMod val="60000"/>
                  <a:lumOff val="40000"/>
                </a:schemeClr>
              </a:solidFill>
              <a:latin typeface="Berlin Sans FB Demi" panose="020E0802020502020306" pitchFamily="34" charset="0"/>
            </a:endParaRPr>
          </a:p>
          <a:p>
            <a:r>
              <a:rPr lang="en-US" sz="2800" dirty="0">
                <a:solidFill>
                  <a:schemeClr val="accent1">
                    <a:lumMod val="60000"/>
                    <a:lumOff val="40000"/>
                  </a:schemeClr>
                </a:solidFill>
                <a:latin typeface="Berlin Sans FB Demi" panose="020E0802020502020306" pitchFamily="34" charset="0"/>
              </a:rPr>
              <a:t>Specific Questions, Comments and Concerns you have.</a:t>
            </a:r>
          </a:p>
          <a:p>
            <a:pPr marL="0" indent="0">
              <a:buNone/>
            </a:pPr>
            <a:endParaRPr lang="en-US" dirty="0"/>
          </a:p>
        </p:txBody>
      </p:sp>
      <p:pic>
        <p:nvPicPr>
          <p:cNvPr id="3074" name="Picture 2" descr="About Being Right, Or Getting It Right! - CROSS-SILO | Grandmasters Of  Business™ - Navigating The Uncharted">
            <a:extLst>
              <a:ext uri="{FF2B5EF4-FFF2-40B4-BE49-F238E27FC236}">
                <a16:creationId xmlns:a16="http://schemas.microsoft.com/office/drawing/2014/main" id="{7E4A20B2-7F88-4C9D-A9FE-D351D3CBC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7750" y="2194560"/>
            <a:ext cx="3213099" cy="3210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64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p:cTn id="2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1" dur="500"/>
                                        <p:tgtEl>
                                          <p:spTgt spid="3">
                                            <p:txEl>
                                              <p:pRg st="5" end="5"/>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 calcmode="lin" valueType="num">
                                      <p:cBhvr>
                                        <p:cTn id="34"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6" dur="500"/>
                                        <p:tgtEl>
                                          <p:spTgt spid="3">
                                            <p:txEl>
                                              <p:pRg st="6" end="6"/>
                                            </p:txEl>
                                          </p:spTgt>
                                        </p:tgtEl>
                                      </p:cBhvr>
                                    </p:animEffect>
                                  </p:childTnLst>
                                </p:cTn>
                              </p:par>
                              <p:par>
                                <p:cTn id="37" presetID="53" presetClass="entr" presetSubtype="16"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p:cTn id="39"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1" dur="500"/>
                                        <p:tgtEl>
                                          <p:spTgt spid="3">
                                            <p:txEl>
                                              <p:pRg st="7" end="7"/>
                                            </p:txEl>
                                          </p:spTgt>
                                        </p:tgtEl>
                                      </p:cBhvr>
                                    </p:animEffect>
                                  </p:childTnLst>
                                </p:cTn>
                              </p:par>
                              <p:par>
                                <p:cTn id="42" presetID="53" presetClass="entr" presetSubtype="16" fill="hold"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 calcmode="lin" valueType="num">
                                      <p:cBhvr>
                                        <p:cTn id="44"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46" dur="500"/>
                                        <p:tgtEl>
                                          <p:spTgt spid="3">
                                            <p:txEl>
                                              <p:pRg st="8" end="8"/>
                                            </p:txEl>
                                          </p:spTgt>
                                        </p:tgtEl>
                                      </p:cBhvr>
                                    </p:animEffect>
                                  </p:childTnLst>
                                </p:cTn>
                              </p:par>
                              <p:par>
                                <p:cTn id="47" presetID="53" presetClass="entr" presetSubtype="16"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p:cTn id="49"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51" dur="500"/>
                                        <p:tgtEl>
                                          <p:spTgt spid="3">
                                            <p:txEl>
                                              <p:pRg st="9" end="9"/>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xEl>
                                              <p:pRg st="11" end="11"/>
                                            </p:txEl>
                                          </p:spTgt>
                                        </p:tgtEl>
                                        <p:attrNameLst>
                                          <p:attrName>style.visibility</p:attrName>
                                        </p:attrNameLst>
                                      </p:cBhvr>
                                      <p:to>
                                        <p:strVal val="visible"/>
                                      </p:to>
                                    </p:set>
                                    <p:anim calcmode="lin" valueType="num">
                                      <p:cBhvr>
                                        <p:cTn id="56" dur="5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11" end="11"/>
                                            </p:txEl>
                                          </p:spTgt>
                                        </p:tgtEl>
                                        <p:attrNameLst>
                                          <p:attrName>ppt_h</p:attrName>
                                        </p:attrNameLst>
                                      </p:cBhvr>
                                      <p:tavLst>
                                        <p:tav tm="0">
                                          <p:val>
                                            <p:fltVal val="0"/>
                                          </p:val>
                                        </p:tav>
                                        <p:tav tm="100000">
                                          <p:val>
                                            <p:strVal val="#ppt_h"/>
                                          </p:val>
                                        </p:tav>
                                      </p:tavLst>
                                    </p:anim>
                                    <p:animEffect transition="in" filter="fade">
                                      <p:cBhvr>
                                        <p:cTn id="5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3007FAF-109D-4A37-B10D-2A1CCC51A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6111"/>
          <a:stretch/>
        </p:blipFill>
        <p:spPr bwMode="auto">
          <a:xfrm>
            <a:off x="1493043" y="245493"/>
            <a:ext cx="9205914" cy="63670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7FAE0D9-76DB-4107-A310-E31CA1B7BC6F}"/>
              </a:ext>
            </a:extLst>
          </p:cNvPr>
          <p:cNvSpPr txBox="1"/>
          <p:nvPr/>
        </p:nvSpPr>
        <p:spPr>
          <a:xfrm>
            <a:off x="8433879" y="6163045"/>
            <a:ext cx="2428875" cy="369332"/>
          </a:xfrm>
          <a:prstGeom prst="rect">
            <a:avLst/>
          </a:prstGeom>
          <a:noFill/>
        </p:spPr>
        <p:txBody>
          <a:bodyPr wrap="square" rtlCol="0">
            <a:spAutoFit/>
          </a:bodyPr>
          <a:lstStyle/>
          <a:p>
            <a:r>
              <a:rPr lang="en-US" dirty="0">
                <a:solidFill>
                  <a:srgbClr val="FF0000"/>
                </a:solidFill>
              </a:rPr>
              <a:t>genderbread.org</a:t>
            </a:r>
          </a:p>
        </p:txBody>
      </p:sp>
    </p:spTree>
    <p:extLst>
      <p:ext uri="{BB962C8B-B14F-4D97-AF65-F5344CB8AC3E}">
        <p14:creationId xmlns:p14="http://schemas.microsoft.com/office/powerpoint/2010/main" val="446037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3A0F63-2847-48FF-8438-B25B65EF76ED}"/>
              </a:ext>
            </a:extLst>
          </p:cNvPr>
          <p:cNvSpPr txBox="1"/>
          <p:nvPr/>
        </p:nvSpPr>
        <p:spPr>
          <a:xfrm>
            <a:off x="0" y="5903893"/>
            <a:ext cx="12192000" cy="954107"/>
          </a:xfrm>
          <a:prstGeom prst="rect">
            <a:avLst/>
          </a:prstGeom>
          <a:noFill/>
        </p:spPr>
        <p:txBody>
          <a:bodyPr wrap="square" rtlCol="0">
            <a:spAutoFit/>
          </a:bodyPr>
          <a:lstStyle/>
          <a:p>
            <a:pPr algn="ctr"/>
            <a:r>
              <a:rPr lang="en-US" sz="2800" dirty="0">
                <a:solidFill>
                  <a:srgbClr val="DC25EF"/>
                </a:solidFill>
                <a:latin typeface="Berlin Sans FB Demi" panose="020E0802020502020306" pitchFamily="34" charset="0"/>
              </a:rPr>
              <a:t>Gender, Sexuality, and personal identity are complicated. It doesn’t have to make sense to you, in order to respect that it makes sense to them.</a:t>
            </a:r>
          </a:p>
        </p:txBody>
      </p:sp>
      <p:pic>
        <p:nvPicPr>
          <p:cNvPr id="4" name="Picture 2">
            <a:extLst>
              <a:ext uri="{FF2B5EF4-FFF2-40B4-BE49-F238E27FC236}">
                <a16:creationId xmlns:a16="http://schemas.microsoft.com/office/drawing/2014/main" id="{3B72E771-FC99-4A9A-B3F6-BDC635944E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611"/>
          <a:stretch/>
        </p:blipFill>
        <p:spPr bwMode="auto">
          <a:xfrm>
            <a:off x="1224433" y="176212"/>
            <a:ext cx="9743134" cy="580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41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110098"/>
            <a:ext cx="8610600" cy="1293028"/>
          </a:xfrm>
        </p:spPr>
        <p:txBody>
          <a:bodyPr>
            <a:normAutofit/>
          </a:bodyPr>
          <a:lstStyle/>
          <a:p>
            <a:r>
              <a:rPr lang="en-US" sz="4800" dirty="0">
                <a:solidFill>
                  <a:srgbClr val="FFFF00"/>
                </a:solidFill>
                <a:latin typeface="Berlin Sans FB Demi" panose="020E0802020502020306" pitchFamily="34" charset="0"/>
              </a:rPr>
              <a:t>o</a:t>
            </a:r>
            <a:r>
              <a:rPr lang="en-US" sz="4800" dirty="0">
                <a:solidFill>
                  <a:srgbClr val="00B050"/>
                </a:solidFill>
                <a:latin typeface="Berlin Sans FB Demi" panose="020E0802020502020306" pitchFamily="34" charset="0"/>
              </a:rPr>
              <a:t>u</a:t>
            </a:r>
            <a:r>
              <a:rPr lang="en-US" sz="4800" dirty="0">
                <a:solidFill>
                  <a:srgbClr val="00B0F0"/>
                </a:solidFill>
                <a:latin typeface="Berlin Sans FB Demi" panose="020E0802020502020306" pitchFamily="34" charset="0"/>
              </a:rPr>
              <a:t>r</a:t>
            </a:r>
            <a:r>
              <a:rPr lang="en-US" sz="4800" dirty="0">
                <a:latin typeface="Berlin Sans FB Demi" panose="020E0802020502020306" pitchFamily="34" charset="0"/>
              </a:rPr>
              <a:t> </a:t>
            </a:r>
            <a:r>
              <a:rPr lang="en-US" sz="4800" dirty="0">
                <a:solidFill>
                  <a:srgbClr val="7030A0"/>
                </a:solidFill>
                <a:latin typeface="Berlin Sans FB Demi" panose="020E0802020502020306" pitchFamily="34" charset="0"/>
              </a:rPr>
              <a:t>c</a:t>
            </a:r>
            <a:r>
              <a:rPr lang="en-US" sz="4800" dirty="0">
                <a:solidFill>
                  <a:srgbClr val="FF0000"/>
                </a:solidFill>
                <a:latin typeface="Berlin Sans FB Demi" panose="020E0802020502020306" pitchFamily="34" charset="0"/>
              </a:rPr>
              <a:t>o</a:t>
            </a:r>
            <a:r>
              <a:rPr lang="en-US" sz="4800" dirty="0">
                <a:solidFill>
                  <a:srgbClr val="F4750C"/>
                </a:solidFill>
                <a:latin typeface="Berlin Sans FB Demi" panose="020E0802020502020306" pitchFamily="34" charset="0"/>
              </a:rPr>
              <a:t>m</a:t>
            </a:r>
            <a:r>
              <a:rPr lang="en-US" sz="4800" dirty="0">
                <a:solidFill>
                  <a:srgbClr val="FFFF00"/>
                </a:solidFill>
                <a:latin typeface="Berlin Sans FB Demi" panose="020E0802020502020306" pitchFamily="34" charset="0"/>
              </a:rPr>
              <a:t>m</a:t>
            </a:r>
            <a:r>
              <a:rPr lang="en-US" sz="4800" dirty="0">
                <a:solidFill>
                  <a:srgbClr val="00B050"/>
                </a:solidFill>
                <a:latin typeface="Berlin Sans FB Demi" panose="020E0802020502020306" pitchFamily="34" charset="0"/>
              </a:rPr>
              <a:t>u</a:t>
            </a:r>
            <a:r>
              <a:rPr lang="en-US" sz="4800" dirty="0">
                <a:solidFill>
                  <a:srgbClr val="00B0F0"/>
                </a:solidFill>
                <a:latin typeface="Berlin Sans FB Demi" panose="020E0802020502020306" pitchFamily="34" charset="0"/>
              </a:rPr>
              <a:t>n</a:t>
            </a:r>
            <a:r>
              <a:rPr lang="en-US" sz="4800" dirty="0">
                <a:solidFill>
                  <a:srgbClr val="7030A0"/>
                </a:solidFill>
                <a:latin typeface="Berlin Sans FB Demi" panose="020E0802020502020306" pitchFamily="34" charset="0"/>
              </a:rPr>
              <a:t>i</a:t>
            </a:r>
            <a:r>
              <a:rPr lang="en-US" sz="4800" dirty="0">
                <a:solidFill>
                  <a:srgbClr val="FF0000"/>
                </a:solidFill>
                <a:latin typeface="Berlin Sans FB Demi" panose="020E0802020502020306" pitchFamily="34" charset="0"/>
              </a:rPr>
              <a:t>t</a:t>
            </a:r>
            <a:r>
              <a:rPr lang="en-US" sz="4800" dirty="0">
                <a:solidFill>
                  <a:srgbClr val="F4750C"/>
                </a:solidFill>
                <a:latin typeface="Berlin Sans FB Demi" panose="020E0802020502020306" pitchFamily="34" charset="0"/>
              </a:rPr>
              <a:t>y</a:t>
            </a:r>
          </a:p>
        </p:txBody>
      </p:sp>
      <p:sp>
        <p:nvSpPr>
          <p:cNvPr id="3" name="Content Placeholder 2"/>
          <p:cNvSpPr>
            <a:spLocks noGrp="1"/>
          </p:cNvSpPr>
          <p:nvPr>
            <p:ph idx="1"/>
          </p:nvPr>
        </p:nvSpPr>
        <p:spPr>
          <a:xfrm>
            <a:off x="603682" y="1207363"/>
            <a:ext cx="11588318" cy="5011323"/>
          </a:xfrm>
        </p:spPr>
        <p:txBody>
          <a:bodyPr/>
          <a:lstStyle/>
          <a:p>
            <a:r>
              <a:rPr lang="en-US" dirty="0">
                <a:solidFill>
                  <a:srgbClr val="F4750C"/>
                </a:solidFill>
                <a:latin typeface="Berlin Sans FB Demi" panose="020E0802020502020306" pitchFamily="34" charset="0"/>
              </a:rPr>
              <a:t>In the US, an estimated 3.2 million youth (ages 8-18) are LGBTQ. Among older youth, approximately 8% or 1.6 million youth (in grades 9-12) identify as LGB, and nearly 1% or 150,000 youth (ages 13-17) identify as transgender.</a:t>
            </a:r>
          </a:p>
          <a:p>
            <a:r>
              <a:rPr lang="en-US" sz="2100" dirty="0">
                <a:solidFill>
                  <a:srgbClr val="F4750C"/>
                </a:solidFill>
                <a:latin typeface="Berlin Sans FB Demi" panose="020E0802020502020306" pitchFamily="34" charset="0"/>
              </a:rPr>
              <a:t>Only 48% of 13-20 year </a:t>
            </a:r>
            <a:r>
              <a:rPr lang="en-US" sz="2100" dirty="0" err="1">
                <a:solidFill>
                  <a:srgbClr val="F4750C"/>
                </a:solidFill>
                <a:latin typeface="Berlin Sans FB Demi" panose="020E0802020502020306" pitchFamily="34" charset="0"/>
              </a:rPr>
              <a:t>olds</a:t>
            </a:r>
            <a:r>
              <a:rPr lang="en-US" sz="2100" dirty="0">
                <a:solidFill>
                  <a:srgbClr val="F4750C"/>
                </a:solidFill>
                <a:latin typeface="Berlin Sans FB Demi" panose="020E0802020502020306" pitchFamily="34" charset="0"/>
              </a:rPr>
              <a:t> identified as “completely heterosexual” in a recent study</a:t>
            </a:r>
          </a:p>
          <a:p>
            <a:pPr marL="457200" lvl="1" indent="0">
              <a:buNone/>
            </a:pPr>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919162" y="2657475"/>
            <a:ext cx="10353675" cy="4200525"/>
          </a:xfrm>
          <a:prstGeom prst="rect">
            <a:avLst/>
          </a:prstGeom>
        </p:spPr>
      </p:pic>
    </p:spTree>
    <p:extLst>
      <p:ext uri="{BB962C8B-B14F-4D97-AF65-F5344CB8AC3E}">
        <p14:creationId xmlns:p14="http://schemas.microsoft.com/office/powerpoint/2010/main" val="146579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0336" y="91440"/>
            <a:ext cx="8610600" cy="1293028"/>
          </a:xfrm>
        </p:spPr>
        <p:txBody>
          <a:bodyPr>
            <a:normAutofit/>
          </a:bodyPr>
          <a:lstStyle/>
          <a:p>
            <a:r>
              <a:rPr lang="en-US" sz="4800" dirty="0">
                <a:solidFill>
                  <a:srgbClr val="FF0000"/>
                </a:solidFill>
                <a:latin typeface="Berlin Sans FB Demi" panose="020E0802020502020306" pitchFamily="34" charset="0"/>
              </a:rPr>
              <a:t>D</a:t>
            </a:r>
            <a:r>
              <a:rPr lang="en-US" sz="4800" dirty="0">
                <a:solidFill>
                  <a:srgbClr val="F4750C"/>
                </a:solidFill>
                <a:latin typeface="Berlin Sans FB Demi" panose="020E0802020502020306" pitchFamily="34" charset="0"/>
              </a:rPr>
              <a:t>i</a:t>
            </a:r>
            <a:r>
              <a:rPr lang="en-US" sz="4800" dirty="0">
                <a:solidFill>
                  <a:srgbClr val="FFFF00"/>
                </a:solidFill>
                <a:latin typeface="Berlin Sans FB Demi" panose="020E0802020502020306" pitchFamily="34" charset="0"/>
              </a:rPr>
              <a:t>d</a:t>
            </a:r>
            <a:r>
              <a:rPr lang="en-US" sz="4800" dirty="0">
                <a:latin typeface="Berlin Sans FB Demi" panose="020E0802020502020306" pitchFamily="34" charset="0"/>
              </a:rPr>
              <a:t> </a:t>
            </a:r>
            <a:r>
              <a:rPr lang="en-US" sz="4800" dirty="0">
                <a:solidFill>
                  <a:srgbClr val="00B050"/>
                </a:solidFill>
                <a:latin typeface="Berlin Sans FB Demi" panose="020E0802020502020306" pitchFamily="34" charset="0"/>
              </a:rPr>
              <a:t>y</a:t>
            </a:r>
            <a:r>
              <a:rPr lang="en-US" sz="4800" dirty="0">
                <a:solidFill>
                  <a:srgbClr val="00B0F0"/>
                </a:solidFill>
                <a:latin typeface="Berlin Sans FB Demi" panose="020E0802020502020306" pitchFamily="34" charset="0"/>
              </a:rPr>
              <a:t>o</a:t>
            </a:r>
            <a:r>
              <a:rPr lang="en-US" sz="4800" dirty="0">
                <a:solidFill>
                  <a:srgbClr val="7030A0"/>
                </a:solidFill>
                <a:latin typeface="Berlin Sans FB Demi" panose="020E0802020502020306" pitchFamily="34" charset="0"/>
              </a:rPr>
              <a:t>u</a:t>
            </a:r>
            <a:r>
              <a:rPr lang="en-US" sz="4800" dirty="0">
                <a:latin typeface="Berlin Sans FB Demi" panose="020E0802020502020306" pitchFamily="34" charset="0"/>
              </a:rPr>
              <a:t> </a:t>
            </a:r>
            <a:r>
              <a:rPr lang="en-US" sz="4800" dirty="0">
                <a:solidFill>
                  <a:srgbClr val="FF0000"/>
                </a:solidFill>
                <a:latin typeface="Berlin Sans FB Demi" panose="020E0802020502020306" pitchFamily="34" charset="0"/>
              </a:rPr>
              <a:t>k</a:t>
            </a:r>
            <a:r>
              <a:rPr lang="en-US" sz="4800" dirty="0">
                <a:solidFill>
                  <a:srgbClr val="FFC000"/>
                </a:solidFill>
                <a:latin typeface="Berlin Sans FB Demi" panose="020E0802020502020306" pitchFamily="34" charset="0"/>
              </a:rPr>
              <a:t>n</a:t>
            </a:r>
            <a:r>
              <a:rPr lang="en-US" sz="4800" dirty="0">
                <a:solidFill>
                  <a:srgbClr val="FFFF00"/>
                </a:solidFill>
                <a:latin typeface="Berlin Sans FB Demi" panose="020E0802020502020306" pitchFamily="34" charset="0"/>
              </a:rPr>
              <a:t>o</a:t>
            </a:r>
            <a:r>
              <a:rPr lang="en-US" sz="4800" dirty="0">
                <a:solidFill>
                  <a:srgbClr val="00B050"/>
                </a:solidFill>
                <a:latin typeface="Berlin Sans FB Demi" panose="020E0802020502020306" pitchFamily="34" charset="0"/>
              </a:rPr>
              <a:t>w</a:t>
            </a:r>
            <a:r>
              <a:rPr lang="en-US" sz="4800" dirty="0">
                <a:solidFill>
                  <a:srgbClr val="00B0F0"/>
                </a:solidFill>
                <a:latin typeface="Berlin Sans FB Demi" panose="020E0802020502020306" pitchFamily="34" charset="0"/>
              </a:rPr>
              <a:t>?</a:t>
            </a:r>
          </a:p>
        </p:txBody>
      </p:sp>
      <p:sp>
        <p:nvSpPr>
          <p:cNvPr id="3" name="Content Placeholder 2"/>
          <p:cNvSpPr>
            <a:spLocks noGrp="1"/>
          </p:cNvSpPr>
          <p:nvPr>
            <p:ph idx="1"/>
          </p:nvPr>
        </p:nvSpPr>
        <p:spPr>
          <a:xfrm>
            <a:off x="146304" y="1367161"/>
            <a:ext cx="11914632" cy="5399399"/>
          </a:xfrm>
        </p:spPr>
        <p:txBody>
          <a:bodyPr>
            <a:noAutofit/>
          </a:bodyPr>
          <a:lstStyle/>
          <a:p>
            <a:r>
              <a:rPr lang="en-US" sz="2000" dirty="0">
                <a:solidFill>
                  <a:srgbClr val="FF0000"/>
                </a:solidFill>
                <a:latin typeface="Berlin Sans FB Demi" panose="020E0802020502020306" pitchFamily="34" charset="0"/>
              </a:rPr>
              <a:t>85%</a:t>
            </a:r>
            <a:r>
              <a:rPr lang="en-US" sz="2000" dirty="0">
                <a:solidFill>
                  <a:schemeClr val="accent6">
                    <a:lumMod val="60000"/>
                    <a:lumOff val="40000"/>
                  </a:schemeClr>
                </a:solidFill>
                <a:latin typeface="Berlin Sans FB Demi" panose="020E0802020502020306" pitchFamily="34" charset="0"/>
              </a:rPr>
              <a:t> of LGBT students have experienced verbal harassment</a:t>
            </a:r>
          </a:p>
          <a:p>
            <a:r>
              <a:rPr lang="en-US" sz="2000" dirty="0">
                <a:solidFill>
                  <a:srgbClr val="FF0000"/>
                </a:solidFill>
                <a:latin typeface="Berlin Sans FB Demi" panose="020E0802020502020306" pitchFamily="34" charset="0"/>
              </a:rPr>
              <a:t>58%</a:t>
            </a:r>
            <a:r>
              <a:rPr lang="en-US" sz="2000" dirty="0">
                <a:solidFill>
                  <a:schemeClr val="accent6">
                    <a:lumMod val="60000"/>
                    <a:lumOff val="40000"/>
                  </a:schemeClr>
                </a:solidFill>
                <a:latin typeface="Berlin Sans FB Demi" panose="020E0802020502020306" pitchFamily="34" charset="0"/>
              </a:rPr>
              <a:t> of LGBT youth have felt unsafe at school due to their sexual orientation; </a:t>
            </a:r>
            <a:r>
              <a:rPr lang="en-US" sz="2000" dirty="0">
                <a:solidFill>
                  <a:srgbClr val="FF0000"/>
                </a:solidFill>
                <a:latin typeface="Berlin Sans FB Demi" panose="020E0802020502020306" pitchFamily="34" charset="0"/>
              </a:rPr>
              <a:t>43%</a:t>
            </a:r>
            <a:r>
              <a:rPr lang="en-US" sz="2000" dirty="0">
                <a:solidFill>
                  <a:schemeClr val="accent6">
                    <a:lumMod val="60000"/>
                    <a:lumOff val="40000"/>
                  </a:schemeClr>
                </a:solidFill>
                <a:latin typeface="Berlin Sans FB Demi" panose="020E0802020502020306" pitchFamily="34" charset="0"/>
              </a:rPr>
              <a:t> have felt unsafe because of their gender identity</a:t>
            </a:r>
          </a:p>
          <a:p>
            <a:r>
              <a:rPr lang="en-US" sz="2000" dirty="0">
                <a:solidFill>
                  <a:srgbClr val="FF0000"/>
                </a:solidFill>
                <a:latin typeface="Berlin Sans FB Demi" panose="020E0802020502020306" pitchFamily="34" charset="0"/>
              </a:rPr>
              <a:t>27%</a:t>
            </a:r>
            <a:r>
              <a:rPr lang="en-US" sz="2000" dirty="0">
                <a:solidFill>
                  <a:schemeClr val="accent6">
                    <a:lumMod val="60000"/>
                    <a:lumOff val="40000"/>
                  </a:schemeClr>
                </a:solidFill>
                <a:latin typeface="Berlin Sans FB Demi" panose="020E0802020502020306" pitchFamily="34" charset="0"/>
              </a:rPr>
              <a:t> of LGBT students have been physically harassed at school because of their sexual orientation; </a:t>
            </a:r>
            <a:r>
              <a:rPr lang="en-US" sz="2000" dirty="0">
                <a:solidFill>
                  <a:srgbClr val="FF0000"/>
                </a:solidFill>
                <a:latin typeface="Berlin Sans FB Demi" panose="020E0802020502020306" pitchFamily="34" charset="0"/>
              </a:rPr>
              <a:t>13%</a:t>
            </a:r>
            <a:r>
              <a:rPr lang="en-US" sz="2000" dirty="0">
                <a:solidFill>
                  <a:schemeClr val="accent6">
                    <a:lumMod val="60000"/>
                    <a:lumOff val="40000"/>
                  </a:schemeClr>
                </a:solidFill>
                <a:latin typeface="Berlin Sans FB Demi" panose="020E0802020502020306" pitchFamily="34" charset="0"/>
              </a:rPr>
              <a:t> have been physically harassed because of their gender identity</a:t>
            </a:r>
          </a:p>
          <a:p>
            <a:r>
              <a:rPr lang="en-US" sz="2000" dirty="0">
                <a:solidFill>
                  <a:schemeClr val="accent6">
                    <a:lumMod val="60000"/>
                    <a:lumOff val="40000"/>
                  </a:schemeClr>
                </a:solidFill>
                <a:latin typeface="Berlin Sans FB Demi" panose="020E0802020502020306" pitchFamily="34" charset="0"/>
              </a:rPr>
              <a:t>In 2015, the Centers for Disease Control and Prevention found that with regard to LGB youth:</a:t>
            </a:r>
          </a:p>
          <a:p>
            <a:pPr lvl="1"/>
            <a:r>
              <a:rPr lang="en-US" dirty="0">
                <a:solidFill>
                  <a:srgbClr val="FF0000"/>
                </a:solidFill>
                <a:latin typeface="Berlin Sans FB Demi" panose="020E0802020502020306" pitchFamily="34" charset="0"/>
              </a:rPr>
              <a:t>34%</a:t>
            </a:r>
            <a:r>
              <a:rPr lang="en-US" dirty="0">
                <a:solidFill>
                  <a:schemeClr val="accent6">
                    <a:lumMod val="60000"/>
                    <a:lumOff val="40000"/>
                  </a:schemeClr>
                </a:solidFill>
                <a:latin typeface="Berlin Sans FB Demi" panose="020E0802020502020306" pitchFamily="34" charset="0"/>
              </a:rPr>
              <a:t> have experienced bullying while on school grounds</a:t>
            </a:r>
          </a:p>
          <a:p>
            <a:pPr lvl="1"/>
            <a:r>
              <a:rPr lang="en-US" dirty="0">
                <a:solidFill>
                  <a:srgbClr val="FF0000"/>
                </a:solidFill>
                <a:latin typeface="Berlin Sans FB Demi" panose="020E0802020502020306" pitchFamily="34" charset="0"/>
              </a:rPr>
              <a:t>28%</a:t>
            </a:r>
            <a:r>
              <a:rPr lang="en-US" dirty="0">
                <a:solidFill>
                  <a:schemeClr val="accent6">
                    <a:lumMod val="60000"/>
                    <a:lumOff val="40000"/>
                  </a:schemeClr>
                </a:solidFill>
                <a:latin typeface="Berlin Sans FB Demi" panose="020E0802020502020306" pitchFamily="34" charset="0"/>
              </a:rPr>
              <a:t> have experienced electronic or cyber bullying</a:t>
            </a:r>
          </a:p>
          <a:p>
            <a:r>
              <a:rPr lang="en-US" sz="2000" dirty="0">
                <a:solidFill>
                  <a:schemeClr val="accent6">
                    <a:lumMod val="60000"/>
                    <a:lumOff val="40000"/>
                  </a:schemeClr>
                </a:solidFill>
                <a:latin typeface="Berlin Sans FB Demi" panose="020E0802020502020306" pitchFamily="34" charset="0"/>
              </a:rPr>
              <a:t>The 2015 U.S. Transgender Survey found that of those who identified as transgender in K-12 grade</a:t>
            </a:r>
          </a:p>
          <a:p>
            <a:pPr lvl="1"/>
            <a:r>
              <a:rPr lang="en-US" dirty="0">
                <a:solidFill>
                  <a:srgbClr val="FF0000"/>
                </a:solidFill>
                <a:latin typeface="Berlin Sans FB Demi" panose="020E0802020502020306" pitchFamily="34" charset="0"/>
              </a:rPr>
              <a:t>54%</a:t>
            </a:r>
            <a:r>
              <a:rPr lang="en-US" dirty="0">
                <a:solidFill>
                  <a:schemeClr val="accent6">
                    <a:lumMod val="60000"/>
                    <a:lumOff val="40000"/>
                  </a:schemeClr>
                </a:solidFill>
                <a:latin typeface="Berlin Sans FB Demi" panose="020E0802020502020306" pitchFamily="34" charset="0"/>
              </a:rPr>
              <a:t> reported being verbally harassed</a:t>
            </a:r>
          </a:p>
          <a:p>
            <a:pPr lvl="1"/>
            <a:r>
              <a:rPr lang="en-US" dirty="0">
                <a:solidFill>
                  <a:srgbClr val="FF0000"/>
                </a:solidFill>
                <a:latin typeface="Berlin Sans FB Demi" panose="020E0802020502020306" pitchFamily="34" charset="0"/>
              </a:rPr>
              <a:t>24%</a:t>
            </a:r>
            <a:r>
              <a:rPr lang="en-US" dirty="0">
                <a:solidFill>
                  <a:schemeClr val="accent6">
                    <a:lumMod val="60000"/>
                    <a:lumOff val="40000"/>
                  </a:schemeClr>
                </a:solidFill>
                <a:latin typeface="Berlin Sans FB Demi" panose="020E0802020502020306" pitchFamily="34" charset="0"/>
              </a:rPr>
              <a:t> reported being physically attacked</a:t>
            </a:r>
          </a:p>
          <a:p>
            <a:pPr lvl="1"/>
            <a:r>
              <a:rPr lang="en-US" dirty="0">
                <a:solidFill>
                  <a:srgbClr val="FF0000"/>
                </a:solidFill>
                <a:latin typeface="Berlin Sans FB Demi" panose="020E0802020502020306" pitchFamily="34" charset="0"/>
              </a:rPr>
              <a:t>17%</a:t>
            </a:r>
            <a:r>
              <a:rPr lang="en-US" dirty="0">
                <a:solidFill>
                  <a:schemeClr val="accent6">
                    <a:lumMod val="60000"/>
                    <a:lumOff val="40000"/>
                  </a:schemeClr>
                </a:solidFill>
                <a:latin typeface="Berlin Sans FB Demi" panose="020E0802020502020306" pitchFamily="34" charset="0"/>
              </a:rPr>
              <a:t> reported leaving a school because mistreatment was so bad</a:t>
            </a:r>
          </a:p>
          <a:p>
            <a:r>
              <a:rPr lang="en-US" sz="2000" dirty="0">
                <a:solidFill>
                  <a:schemeClr val="accent6">
                    <a:lumMod val="60000"/>
                    <a:lumOff val="40000"/>
                  </a:schemeClr>
                </a:solidFill>
                <a:latin typeface="Berlin Sans FB Demi" panose="020E0802020502020306" pitchFamily="34" charset="0"/>
              </a:rPr>
              <a:t>LGBTQ youth are over-represented in the foster care system. This means that the percentage of youth in foster care who are LGBTQ is larger than the percentage of LGBTQ youth in the general youth population. </a:t>
            </a:r>
          </a:p>
        </p:txBody>
      </p:sp>
    </p:spTree>
    <p:extLst>
      <p:ext uri="{BB962C8B-B14F-4D97-AF65-F5344CB8AC3E}">
        <p14:creationId xmlns:p14="http://schemas.microsoft.com/office/powerpoint/2010/main" val="10772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000"/>
                                        <p:tgtEl>
                                          <p:spTgt spid="3">
                                            <p:txEl>
                                              <p:pRg st="10" end="10"/>
                                            </p:txEl>
                                          </p:spTgt>
                                        </p:tgtEl>
                                      </p:cBhvr>
                                    </p:animEffect>
                                    <p:anim calcmode="lin" valueType="num">
                                      <p:cBhvr>
                                        <p:cTn id="7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0336" y="91440"/>
            <a:ext cx="8610600" cy="1293028"/>
          </a:xfrm>
        </p:spPr>
        <p:txBody>
          <a:bodyPr>
            <a:normAutofit/>
          </a:bodyPr>
          <a:lstStyle/>
          <a:p>
            <a:r>
              <a:rPr lang="en-US" sz="4800" dirty="0">
                <a:solidFill>
                  <a:srgbClr val="FF0000"/>
                </a:solidFill>
                <a:latin typeface="Berlin Sans FB Demi" panose="020E0802020502020306" pitchFamily="34" charset="0"/>
              </a:rPr>
              <a:t>D</a:t>
            </a:r>
            <a:r>
              <a:rPr lang="en-US" sz="4800" dirty="0">
                <a:solidFill>
                  <a:srgbClr val="F4750C"/>
                </a:solidFill>
                <a:latin typeface="Berlin Sans FB Demi" panose="020E0802020502020306" pitchFamily="34" charset="0"/>
              </a:rPr>
              <a:t>i</a:t>
            </a:r>
            <a:r>
              <a:rPr lang="en-US" sz="4800" dirty="0">
                <a:solidFill>
                  <a:srgbClr val="FFFF00"/>
                </a:solidFill>
                <a:latin typeface="Berlin Sans FB Demi" panose="020E0802020502020306" pitchFamily="34" charset="0"/>
              </a:rPr>
              <a:t>d</a:t>
            </a:r>
            <a:r>
              <a:rPr lang="en-US" sz="4800" dirty="0">
                <a:latin typeface="Berlin Sans FB Demi" panose="020E0802020502020306" pitchFamily="34" charset="0"/>
              </a:rPr>
              <a:t> </a:t>
            </a:r>
            <a:r>
              <a:rPr lang="en-US" sz="4800" dirty="0">
                <a:solidFill>
                  <a:srgbClr val="00B050"/>
                </a:solidFill>
                <a:latin typeface="Berlin Sans FB Demi" panose="020E0802020502020306" pitchFamily="34" charset="0"/>
              </a:rPr>
              <a:t>y</a:t>
            </a:r>
            <a:r>
              <a:rPr lang="en-US" sz="4800" dirty="0">
                <a:solidFill>
                  <a:srgbClr val="00B0F0"/>
                </a:solidFill>
                <a:latin typeface="Berlin Sans FB Demi" panose="020E0802020502020306" pitchFamily="34" charset="0"/>
              </a:rPr>
              <a:t>o</a:t>
            </a:r>
            <a:r>
              <a:rPr lang="en-US" sz="4800" dirty="0">
                <a:solidFill>
                  <a:srgbClr val="7030A0"/>
                </a:solidFill>
                <a:latin typeface="Berlin Sans FB Demi" panose="020E0802020502020306" pitchFamily="34" charset="0"/>
              </a:rPr>
              <a:t>u</a:t>
            </a:r>
            <a:r>
              <a:rPr lang="en-US" sz="4800" dirty="0">
                <a:latin typeface="Berlin Sans FB Demi" panose="020E0802020502020306" pitchFamily="34" charset="0"/>
              </a:rPr>
              <a:t> </a:t>
            </a:r>
            <a:r>
              <a:rPr lang="en-US" sz="4800" dirty="0">
                <a:solidFill>
                  <a:srgbClr val="FF0000"/>
                </a:solidFill>
                <a:latin typeface="Berlin Sans FB Demi" panose="020E0802020502020306" pitchFamily="34" charset="0"/>
              </a:rPr>
              <a:t>k</a:t>
            </a:r>
            <a:r>
              <a:rPr lang="en-US" sz="4800" dirty="0">
                <a:solidFill>
                  <a:srgbClr val="FFC000"/>
                </a:solidFill>
                <a:latin typeface="Berlin Sans FB Demi" panose="020E0802020502020306" pitchFamily="34" charset="0"/>
              </a:rPr>
              <a:t>n</a:t>
            </a:r>
            <a:r>
              <a:rPr lang="en-US" sz="4800" dirty="0">
                <a:solidFill>
                  <a:srgbClr val="FFFF00"/>
                </a:solidFill>
                <a:latin typeface="Berlin Sans FB Demi" panose="020E0802020502020306" pitchFamily="34" charset="0"/>
              </a:rPr>
              <a:t>o</a:t>
            </a:r>
            <a:r>
              <a:rPr lang="en-US" sz="4800" dirty="0">
                <a:solidFill>
                  <a:srgbClr val="00B050"/>
                </a:solidFill>
                <a:latin typeface="Berlin Sans FB Demi" panose="020E0802020502020306" pitchFamily="34" charset="0"/>
              </a:rPr>
              <a:t>w</a:t>
            </a:r>
            <a:r>
              <a:rPr lang="en-US" sz="4800" dirty="0">
                <a:solidFill>
                  <a:srgbClr val="00B0F0"/>
                </a:solidFill>
                <a:latin typeface="Berlin Sans FB Demi" panose="020E0802020502020306" pitchFamily="34" charset="0"/>
              </a:rPr>
              <a:t>?</a:t>
            </a:r>
          </a:p>
        </p:txBody>
      </p:sp>
      <p:pic>
        <p:nvPicPr>
          <p:cNvPr id="6" name="Picture 5">
            <a:extLst>
              <a:ext uri="{FF2B5EF4-FFF2-40B4-BE49-F238E27FC236}">
                <a16:creationId xmlns:a16="http://schemas.microsoft.com/office/drawing/2014/main" id="{78BECDC8-AD1C-4ADD-BA54-872071C707C1}"/>
              </a:ext>
            </a:extLst>
          </p:cNvPr>
          <p:cNvPicPr>
            <a:picLocks noChangeAspect="1"/>
          </p:cNvPicPr>
          <p:nvPr/>
        </p:nvPicPr>
        <p:blipFill>
          <a:blip r:embed="rId3"/>
          <a:stretch>
            <a:fillRect/>
          </a:stretch>
        </p:blipFill>
        <p:spPr>
          <a:xfrm>
            <a:off x="1882204" y="1262849"/>
            <a:ext cx="8427592" cy="2527014"/>
          </a:xfrm>
          <a:prstGeom prst="rect">
            <a:avLst/>
          </a:prstGeom>
        </p:spPr>
      </p:pic>
      <p:pic>
        <p:nvPicPr>
          <p:cNvPr id="7" name="Picture 6">
            <a:extLst>
              <a:ext uri="{FF2B5EF4-FFF2-40B4-BE49-F238E27FC236}">
                <a16:creationId xmlns:a16="http://schemas.microsoft.com/office/drawing/2014/main" id="{CB39E14C-924D-45B9-A5AF-02CE691563EE}"/>
              </a:ext>
            </a:extLst>
          </p:cNvPr>
          <p:cNvPicPr>
            <a:picLocks noChangeAspect="1"/>
          </p:cNvPicPr>
          <p:nvPr/>
        </p:nvPicPr>
        <p:blipFill>
          <a:blip r:embed="rId4"/>
          <a:stretch>
            <a:fillRect/>
          </a:stretch>
        </p:blipFill>
        <p:spPr>
          <a:xfrm>
            <a:off x="3419272" y="4201466"/>
            <a:ext cx="1756401" cy="2259985"/>
          </a:xfrm>
          <a:prstGeom prst="rect">
            <a:avLst/>
          </a:prstGeom>
        </p:spPr>
      </p:pic>
      <p:pic>
        <p:nvPicPr>
          <p:cNvPr id="8" name="Picture 7">
            <a:extLst>
              <a:ext uri="{FF2B5EF4-FFF2-40B4-BE49-F238E27FC236}">
                <a16:creationId xmlns:a16="http://schemas.microsoft.com/office/drawing/2014/main" id="{B07EB845-6710-4A89-9652-D81428C99AD4}"/>
              </a:ext>
            </a:extLst>
          </p:cNvPr>
          <p:cNvPicPr>
            <a:picLocks noChangeAspect="1"/>
          </p:cNvPicPr>
          <p:nvPr/>
        </p:nvPicPr>
        <p:blipFill>
          <a:blip r:embed="rId5"/>
          <a:stretch>
            <a:fillRect/>
          </a:stretch>
        </p:blipFill>
        <p:spPr>
          <a:xfrm>
            <a:off x="6536758" y="4201466"/>
            <a:ext cx="1641472" cy="2252252"/>
          </a:xfrm>
          <a:prstGeom prst="rect">
            <a:avLst/>
          </a:prstGeom>
        </p:spPr>
      </p:pic>
      <p:pic>
        <p:nvPicPr>
          <p:cNvPr id="9" name="Picture 8">
            <a:extLst>
              <a:ext uri="{FF2B5EF4-FFF2-40B4-BE49-F238E27FC236}">
                <a16:creationId xmlns:a16="http://schemas.microsoft.com/office/drawing/2014/main" id="{21E6026D-3189-4897-9899-70FC9ED3EA86}"/>
              </a:ext>
            </a:extLst>
          </p:cNvPr>
          <p:cNvPicPr>
            <a:picLocks noChangeAspect="1"/>
          </p:cNvPicPr>
          <p:nvPr/>
        </p:nvPicPr>
        <p:blipFill>
          <a:blip r:embed="rId6"/>
          <a:stretch>
            <a:fillRect/>
          </a:stretch>
        </p:blipFill>
        <p:spPr>
          <a:xfrm>
            <a:off x="256847" y="4032287"/>
            <a:ext cx="1560746" cy="2667658"/>
          </a:xfrm>
          <a:prstGeom prst="rect">
            <a:avLst/>
          </a:prstGeom>
        </p:spPr>
      </p:pic>
      <p:pic>
        <p:nvPicPr>
          <p:cNvPr id="10" name="Picture 9">
            <a:extLst>
              <a:ext uri="{FF2B5EF4-FFF2-40B4-BE49-F238E27FC236}">
                <a16:creationId xmlns:a16="http://schemas.microsoft.com/office/drawing/2014/main" id="{7A8EC876-7E85-43CC-BE5E-3CE5CFD1B43B}"/>
              </a:ext>
            </a:extLst>
          </p:cNvPr>
          <p:cNvPicPr>
            <a:picLocks noChangeAspect="1"/>
          </p:cNvPicPr>
          <p:nvPr/>
        </p:nvPicPr>
        <p:blipFill>
          <a:blip r:embed="rId7"/>
          <a:stretch>
            <a:fillRect/>
          </a:stretch>
        </p:blipFill>
        <p:spPr>
          <a:xfrm>
            <a:off x="10500189" y="3961197"/>
            <a:ext cx="1560747" cy="2740524"/>
          </a:xfrm>
          <a:prstGeom prst="rect">
            <a:avLst/>
          </a:prstGeom>
        </p:spPr>
      </p:pic>
    </p:spTree>
    <p:extLst>
      <p:ext uri="{BB962C8B-B14F-4D97-AF65-F5344CB8AC3E}">
        <p14:creationId xmlns:p14="http://schemas.microsoft.com/office/powerpoint/2010/main" val="2115025489"/>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TM04033937[[fn=Vapor Trail]]</Template>
  <TotalTime>1469</TotalTime>
  <Words>1545</Words>
  <Application>Microsoft Office PowerPoint</Application>
  <PresentationFormat>Widescreen</PresentationFormat>
  <Paragraphs>134</Paragraphs>
  <Slides>22</Slides>
  <Notes>18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Berlin Sans FB Demi</vt:lpstr>
      <vt:lpstr>Calibri</vt:lpstr>
      <vt:lpstr>Century Gothic</vt:lpstr>
      <vt:lpstr>Vapor Trail</vt:lpstr>
      <vt:lpstr>LGBTQ Youth -Diversity &amp; Inclusion-</vt:lpstr>
      <vt:lpstr>Who am I?</vt:lpstr>
      <vt:lpstr>Why aM I here?</vt:lpstr>
      <vt:lpstr>What I need from you!</vt:lpstr>
      <vt:lpstr>PowerPoint Presentation</vt:lpstr>
      <vt:lpstr>PowerPoint Presentation</vt:lpstr>
      <vt:lpstr>our community</vt:lpstr>
      <vt:lpstr>Did you know?</vt:lpstr>
      <vt:lpstr>Did you know?</vt:lpstr>
      <vt:lpstr>Did you know?</vt:lpstr>
      <vt:lpstr>Did you know?</vt:lpstr>
      <vt:lpstr>Did you know?</vt:lpstr>
      <vt:lpstr>Did you know?</vt:lpstr>
      <vt:lpstr>your community</vt:lpstr>
      <vt:lpstr>PowerPoint Presentation</vt:lpstr>
      <vt:lpstr>PowerPoint Presentation</vt:lpstr>
      <vt:lpstr>Break the Stigma</vt:lpstr>
      <vt:lpstr>Break the Stigma</vt:lpstr>
      <vt:lpstr>Break the Stigma</vt:lpstr>
      <vt:lpstr>Break the Stigma</vt:lpstr>
      <vt:lpstr>Resources</vt:lpstr>
      <vt:lpstr>Let’s Connect!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Jacilyn Gunderson</dc:creator>
  <cp:lastModifiedBy>Gunderson, Jackie</cp:lastModifiedBy>
  <cp:revision>84</cp:revision>
  <dcterms:created xsi:type="dcterms:W3CDTF">2017-06-19T14:29:35Z</dcterms:created>
  <dcterms:modified xsi:type="dcterms:W3CDTF">2021-05-06T23:31:56Z</dcterms:modified>
</cp:coreProperties>
</file>